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handoutMasterIdLst>
    <p:handoutMasterId r:id="rId14"/>
  </p:handoutMasterIdLst>
  <p:sldIdLst>
    <p:sldId id="256" r:id="rId2"/>
    <p:sldId id="257" r:id="rId3"/>
    <p:sldId id="264" r:id="rId4"/>
    <p:sldId id="259" r:id="rId5"/>
    <p:sldId id="258" r:id="rId6"/>
    <p:sldId id="260" r:id="rId7"/>
    <p:sldId id="261" r:id="rId8"/>
    <p:sldId id="265" r:id="rId9"/>
    <p:sldId id="262" r:id="rId10"/>
    <p:sldId id="266" r:id="rId11"/>
    <p:sldId id="268" r:id="rId12"/>
    <p:sldId id="267"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1" autoAdjust="0"/>
    <p:restoredTop sz="89161" autoAdjust="0"/>
  </p:normalViewPr>
  <p:slideViewPr>
    <p:cSldViewPr>
      <p:cViewPr varScale="1">
        <p:scale>
          <a:sx n="82" d="100"/>
          <a:sy n="82" d="100"/>
        </p:scale>
        <p:origin x="-149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6F5E5AA-C7B4-4CC5-A23A-599A86930AC3}" type="datetimeFigureOut">
              <a:rPr lang="en-US" smtClean="0"/>
              <a:t>8/7/2019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C42C47-2B7B-45B8-9799-3BED9E815298}" type="slidenum">
              <a:rPr lang="en-US" smtClean="0"/>
              <a:t>‹#›</a:t>
            </a:fld>
            <a:endParaRPr lang="en-US"/>
          </a:p>
        </p:txBody>
      </p:sp>
    </p:spTree>
    <p:extLst>
      <p:ext uri="{BB962C8B-B14F-4D97-AF65-F5344CB8AC3E}">
        <p14:creationId xmlns:p14="http://schemas.microsoft.com/office/powerpoint/2010/main" val="30973855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921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 name="Rectangle 4">
            <a:extLst>
              <a:ext uri="{FF2B5EF4-FFF2-40B4-BE49-F238E27FC236}">
                <a16:creationId xmlns="" xmlns:a16="http://schemas.microsoft.com/office/drawing/2014/main" id="{0EA25AB2-1854-4937-94DD-2D14345FDDB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 xmlns:a16="http://schemas.microsoft.com/office/drawing/2014/main" id="{F5E8554D-911B-443B-A349-BC91E82A9D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5A2FFB7C-1531-4031-9056-80F96CECF53D}"/>
              </a:ext>
            </a:extLst>
          </p:cNvPr>
          <p:cNvSpPr>
            <a:spLocks noGrp="1" noChangeArrowheads="1"/>
          </p:cNvSpPr>
          <p:nvPr>
            <p:ph type="sldNum" sz="quarter" idx="12"/>
          </p:nvPr>
        </p:nvSpPr>
        <p:spPr>
          <a:ln/>
        </p:spPr>
        <p:txBody>
          <a:bodyPr/>
          <a:lstStyle>
            <a:lvl1pPr>
              <a:defRPr/>
            </a:lvl1pPr>
          </a:lstStyle>
          <a:p>
            <a:fld id="{857E2F97-7F1E-409E-8B48-390E9DC52CEB}" type="slidenum">
              <a:rPr lang="en-US" altLang="en-US"/>
              <a:pPr/>
              <a:t>‹#›</a:t>
            </a:fld>
            <a:endParaRPr lang="en-US" altLang="en-US"/>
          </a:p>
        </p:txBody>
      </p:sp>
    </p:spTree>
    <p:extLst>
      <p:ext uri="{BB962C8B-B14F-4D97-AF65-F5344CB8AC3E}">
        <p14:creationId xmlns:p14="http://schemas.microsoft.com/office/powerpoint/2010/main" val="206966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94400D4D-8A11-4DC4-984B-4C796DA45A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 xmlns:a16="http://schemas.microsoft.com/office/drawing/2014/main" id="{E0BE31D9-F3E6-41C7-A930-D64AD2E580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127B2BEE-3F53-4CFF-AC0D-0F1272B6217D}"/>
              </a:ext>
            </a:extLst>
          </p:cNvPr>
          <p:cNvSpPr>
            <a:spLocks noGrp="1" noChangeArrowheads="1"/>
          </p:cNvSpPr>
          <p:nvPr>
            <p:ph type="sldNum" sz="quarter" idx="12"/>
          </p:nvPr>
        </p:nvSpPr>
        <p:spPr>
          <a:ln/>
        </p:spPr>
        <p:txBody>
          <a:bodyPr/>
          <a:lstStyle>
            <a:lvl1pPr>
              <a:defRPr/>
            </a:lvl1pPr>
          </a:lstStyle>
          <a:p>
            <a:fld id="{D6F61DEA-477E-4DCF-8CFD-8F63E3DD7255}" type="slidenum">
              <a:rPr lang="en-US" altLang="en-US"/>
              <a:pPr/>
              <a:t>‹#›</a:t>
            </a:fld>
            <a:endParaRPr lang="en-US" altLang="en-US"/>
          </a:p>
        </p:txBody>
      </p:sp>
    </p:spTree>
    <p:extLst>
      <p:ext uri="{BB962C8B-B14F-4D97-AF65-F5344CB8AC3E}">
        <p14:creationId xmlns:p14="http://schemas.microsoft.com/office/powerpoint/2010/main" val="125671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50FF9EB9-AA39-444A-9DBC-759EE2BC80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 xmlns:a16="http://schemas.microsoft.com/office/drawing/2014/main" id="{EF73D037-5735-4733-866D-DAB05F41E5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6C2E53C5-3804-4033-9DAF-DB38D715D7C8}"/>
              </a:ext>
            </a:extLst>
          </p:cNvPr>
          <p:cNvSpPr>
            <a:spLocks noGrp="1" noChangeArrowheads="1"/>
          </p:cNvSpPr>
          <p:nvPr>
            <p:ph type="sldNum" sz="quarter" idx="12"/>
          </p:nvPr>
        </p:nvSpPr>
        <p:spPr>
          <a:ln/>
        </p:spPr>
        <p:txBody>
          <a:bodyPr/>
          <a:lstStyle>
            <a:lvl1pPr>
              <a:defRPr/>
            </a:lvl1pPr>
          </a:lstStyle>
          <a:p>
            <a:fld id="{EB36E9FB-9B41-4F9A-9456-BF948F906CEC}" type="slidenum">
              <a:rPr lang="en-US" altLang="en-US"/>
              <a:pPr/>
              <a:t>‹#›</a:t>
            </a:fld>
            <a:endParaRPr lang="en-US" altLang="en-US"/>
          </a:p>
        </p:txBody>
      </p:sp>
    </p:spTree>
    <p:extLst>
      <p:ext uri="{BB962C8B-B14F-4D97-AF65-F5344CB8AC3E}">
        <p14:creationId xmlns:p14="http://schemas.microsoft.com/office/powerpoint/2010/main" val="2554635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 xmlns:a16="http://schemas.microsoft.com/office/drawing/2014/main" id="{A59A91C0-5DF3-4B1C-B79F-15D8AB5238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 xmlns:a16="http://schemas.microsoft.com/office/drawing/2014/main" id="{48912A9F-543F-4495-B464-1ED7E2D4FF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47875808-D486-47A8-BE31-88891DFC5933}"/>
              </a:ext>
            </a:extLst>
          </p:cNvPr>
          <p:cNvSpPr>
            <a:spLocks noGrp="1" noChangeArrowheads="1"/>
          </p:cNvSpPr>
          <p:nvPr>
            <p:ph type="sldNum" sz="quarter" idx="12"/>
          </p:nvPr>
        </p:nvSpPr>
        <p:spPr>
          <a:ln/>
        </p:spPr>
        <p:txBody>
          <a:bodyPr/>
          <a:lstStyle>
            <a:lvl1pPr>
              <a:defRPr/>
            </a:lvl1pPr>
          </a:lstStyle>
          <a:p>
            <a:fld id="{5D1F9799-9F58-470E-98A6-913273E601D6}" type="slidenum">
              <a:rPr lang="en-US" altLang="en-US"/>
              <a:pPr/>
              <a:t>‹#›</a:t>
            </a:fld>
            <a:endParaRPr lang="en-US" altLang="en-US"/>
          </a:p>
        </p:txBody>
      </p:sp>
    </p:spTree>
    <p:extLst>
      <p:ext uri="{BB962C8B-B14F-4D97-AF65-F5344CB8AC3E}">
        <p14:creationId xmlns:p14="http://schemas.microsoft.com/office/powerpoint/2010/main" val="3007145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750"/>
                                        <p:tgtEl>
                                          <p:spTgt spid="3">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750"/>
                                        <p:tgtEl>
                                          <p:spTgt spid="3">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up)">
                                      <p:cBhvr>
                                        <p:cTn id="18" dur="750"/>
                                        <p:tgtEl>
                                          <p:spTgt spid="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up)">
                                      <p:cBhvr>
                                        <p:cTn id="21"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75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750"/>
                        <p:tgtEl>
                          <p:spTgt spid="3"/>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750"/>
                        <p:tgtEl>
                          <p:spTgt spid="3"/>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750"/>
                        <p:tgtEl>
                          <p:spTgt spid="3"/>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75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35BBEEC9-02D2-44CE-9EA6-D38AF9D4F62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 xmlns:a16="http://schemas.microsoft.com/office/drawing/2014/main" id="{B045B4F5-8F07-46E4-9C0B-072D0300DD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 xmlns:a16="http://schemas.microsoft.com/office/drawing/2014/main" id="{DB1687C4-7E1F-47EA-A468-B18D22D65888}"/>
              </a:ext>
            </a:extLst>
          </p:cNvPr>
          <p:cNvSpPr>
            <a:spLocks noGrp="1" noChangeArrowheads="1"/>
          </p:cNvSpPr>
          <p:nvPr>
            <p:ph type="sldNum" sz="quarter" idx="12"/>
          </p:nvPr>
        </p:nvSpPr>
        <p:spPr>
          <a:ln/>
        </p:spPr>
        <p:txBody>
          <a:bodyPr/>
          <a:lstStyle>
            <a:lvl1pPr>
              <a:defRPr/>
            </a:lvl1pPr>
          </a:lstStyle>
          <a:p>
            <a:fld id="{ABD09017-5452-452A-BE5C-DBE12317E0E8}" type="slidenum">
              <a:rPr lang="en-US" altLang="en-US"/>
              <a:pPr/>
              <a:t>‹#›</a:t>
            </a:fld>
            <a:endParaRPr lang="en-US" altLang="en-US"/>
          </a:p>
        </p:txBody>
      </p:sp>
    </p:spTree>
    <p:extLst>
      <p:ext uri="{BB962C8B-B14F-4D97-AF65-F5344CB8AC3E}">
        <p14:creationId xmlns:p14="http://schemas.microsoft.com/office/powerpoint/2010/main" val="205324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E79F1309-832F-4FAD-8E42-5CFF1F66508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 xmlns:a16="http://schemas.microsoft.com/office/drawing/2014/main" id="{D0D08A92-9F88-46BC-9DB1-EA7744E7DC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 xmlns:a16="http://schemas.microsoft.com/office/drawing/2014/main" id="{60401140-D753-4F18-85F3-E29C6E5A822F}"/>
              </a:ext>
            </a:extLst>
          </p:cNvPr>
          <p:cNvSpPr>
            <a:spLocks noGrp="1" noChangeArrowheads="1"/>
          </p:cNvSpPr>
          <p:nvPr>
            <p:ph type="sldNum" sz="quarter" idx="12"/>
          </p:nvPr>
        </p:nvSpPr>
        <p:spPr>
          <a:ln/>
        </p:spPr>
        <p:txBody>
          <a:bodyPr/>
          <a:lstStyle>
            <a:lvl1pPr>
              <a:defRPr/>
            </a:lvl1pPr>
          </a:lstStyle>
          <a:p>
            <a:fld id="{0F1ECCFC-8DBB-4C12-A51C-9BFA6FD8F9BF}" type="slidenum">
              <a:rPr lang="en-US" altLang="en-US"/>
              <a:pPr/>
              <a:t>‹#›</a:t>
            </a:fld>
            <a:endParaRPr lang="en-US" altLang="en-US"/>
          </a:p>
        </p:txBody>
      </p:sp>
    </p:spTree>
    <p:extLst>
      <p:ext uri="{BB962C8B-B14F-4D97-AF65-F5344CB8AC3E}">
        <p14:creationId xmlns:p14="http://schemas.microsoft.com/office/powerpoint/2010/main" val="168616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D9E09781-D9D0-4E60-AC14-4021066898C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 xmlns:a16="http://schemas.microsoft.com/office/drawing/2014/main" id="{05C20092-E969-4CA2-8A3D-07EF0368B4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 xmlns:a16="http://schemas.microsoft.com/office/drawing/2014/main" id="{5E9A16EB-52DC-44BC-83A1-7E22A7DBD2AC}"/>
              </a:ext>
            </a:extLst>
          </p:cNvPr>
          <p:cNvSpPr>
            <a:spLocks noGrp="1" noChangeArrowheads="1"/>
          </p:cNvSpPr>
          <p:nvPr>
            <p:ph type="sldNum" sz="quarter" idx="12"/>
          </p:nvPr>
        </p:nvSpPr>
        <p:spPr>
          <a:ln/>
        </p:spPr>
        <p:txBody>
          <a:bodyPr/>
          <a:lstStyle>
            <a:lvl1pPr>
              <a:defRPr/>
            </a:lvl1pPr>
          </a:lstStyle>
          <a:p>
            <a:fld id="{3F5C59C1-5801-4B29-8346-5FF2D65C795D}" type="slidenum">
              <a:rPr lang="en-US" altLang="en-US"/>
              <a:pPr/>
              <a:t>‹#›</a:t>
            </a:fld>
            <a:endParaRPr lang="en-US" altLang="en-US"/>
          </a:p>
        </p:txBody>
      </p:sp>
    </p:spTree>
    <p:extLst>
      <p:ext uri="{BB962C8B-B14F-4D97-AF65-F5344CB8AC3E}">
        <p14:creationId xmlns:p14="http://schemas.microsoft.com/office/powerpoint/2010/main" val="131356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C123E927-34E3-4EB9-88A3-E3622D49B57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 xmlns:a16="http://schemas.microsoft.com/office/drawing/2014/main" id="{B4F09E63-B2E2-4D9B-9914-C1022626CD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 xmlns:a16="http://schemas.microsoft.com/office/drawing/2014/main" id="{B37E7797-3AB6-462C-A8A6-E64680C141E1}"/>
              </a:ext>
            </a:extLst>
          </p:cNvPr>
          <p:cNvSpPr>
            <a:spLocks noGrp="1" noChangeArrowheads="1"/>
          </p:cNvSpPr>
          <p:nvPr>
            <p:ph type="sldNum" sz="quarter" idx="12"/>
          </p:nvPr>
        </p:nvSpPr>
        <p:spPr>
          <a:ln/>
        </p:spPr>
        <p:txBody>
          <a:bodyPr/>
          <a:lstStyle>
            <a:lvl1pPr>
              <a:defRPr/>
            </a:lvl1pPr>
          </a:lstStyle>
          <a:p>
            <a:fld id="{C7F41D48-3B6A-4F4A-B8B9-B2982C1161AE}" type="slidenum">
              <a:rPr lang="en-US" altLang="en-US"/>
              <a:pPr/>
              <a:t>‹#›</a:t>
            </a:fld>
            <a:endParaRPr lang="en-US" altLang="en-US"/>
          </a:p>
        </p:txBody>
      </p:sp>
    </p:spTree>
    <p:extLst>
      <p:ext uri="{BB962C8B-B14F-4D97-AF65-F5344CB8AC3E}">
        <p14:creationId xmlns:p14="http://schemas.microsoft.com/office/powerpoint/2010/main" val="30955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553CCD68-EEA7-483D-B4F1-9A40BF95E8C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 xmlns:a16="http://schemas.microsoft.com/office/drawing/2014/main" id="{CCD6ABF9-A5C9-471F-8D9A-7EB969EFBF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 xmlns:a16="http://schemas.microsoft.com/office/drawing/2014/main" id="{512402A1-A409-4E4E-B9D5-B8BCE4A2DAFE}"/>
              </a:ext>
            </a:extLst>
          </p:cNvPr>
          <p:cNvSpPr>
            <a:spLocks noGrp="1" noChangeArrowheads="1"/>
          </p:cNvSpPr>
          <p:nvPr>
            <p:ph type="sldNum" sz="quarter" idx="12"/>
          </p:nvPr>
        </p:nvSpPr>
        <p:spPr>
          <a:ln/>
        </p:spPr>
        <p:txBody>
          <a:bodyPr/>
          <a:lstStyle>
            <a:lvl1pPr>
              <a:defRPr/>
            </a:lvl1pPr>
          </a:lstStyle>
          <a:p>
            <a:fld id="{C9F7DDE6-8FC4-4EF2-91D9-310DF2AE3B3F}" type="slidenum">
              <a:rPr lang="en-US" altLang="en-US"/>
              <a:pPr/>
              <a:t>‹#›</a:t>
            </a:fld>
            <a:endParaRPr lang="en-US" altLang="en-US"/>
          </a:p>
        </p:txBody>
      </p:sp>
    </p:spTree>
    <p:extLst>
      <p:ext uri="{BB962C8B-B14F-4D97-AF65-F5344CB8AC3E}">
        <p14:creationId xmlns:p14="http://schemas.microsoft.com/office/powerpoint/2010/main" val="20820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0C110698-160E-4A88-971C-9FFCE07677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 xmlns:a16="http://schemas.microsoft.com/office/drawing/2014/main" id="{B6F0AAEE-9B20-4D6D-9448-34D76A72FA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 xmlns:a16="http://schemas.microsoft.com/office/drawing/2014/main" id="{D35B1280-F153-424A-BDA5-BDCAEA51C84D}"/>
              </a:ext>
            </a:extLst>
          </p:cNvPr>
          <p:cNvSpPr>
            <a:spLocks noGrp="1" noChangeArrowheads="1"/>
          </p:cNvSpPr>
          <p:nvPr>
            <p:ph type="sldNum" sz="quarter" idx="12"/>
          </p:nvPr>
        </p:nvSpPr>
        <p:spPr>
          <a:ln/>
        </p:spPr>
        <p:txBody>
          <a:bodyPr/>
          <a:lstStyle>
            <a:lvl1pPr>
              <a:defRPr/>
            </a:lvl1pPr>
          </a:lstStyle>
          <a:p>
            <a:fld id="{BC72D720-C681-46BC-A984-54353D1E33F5}" type="slidenum">
              <a:rPr lang="en-US" altLang="en-US"/>
              <a:pPr/>
              <a:t>‹#›</a:t>
            </a:fld>
            <a:endParaRPr lang="en-US" altLang="en-US"/>
          </a:p>
        </p:txBody>
      </p:sp>
    </p:spTree>
    <p:extLst>
      <p:ext uri="{BB962C8B-B14F-4D97-AF65-F5344CB8AC3E}">
        <p14:creationId xmlns:p14="http://schemas.microsoft.com/office/powerpoint/2010/main" val="306197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FB9D4FA9-E2CF-4B3A-8C9F-77B574D71D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 xmlns:a16="http://schemas.microsoft.com/office/drawing/2014/main" id="{B942990C-E99F-4EA9-BDCD-BAD9A598DE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 xmlns:a16="http://schemas.microsoft.com/office/drawing/2014/main" id="{8B9CAFE0-847E-46E6-AC4D-EACF2630B6E9}"/>
              </a:ext>
            </a:extLst>
          </p:cNvPr>
          <p:cNvSpPr>
            <a:spLocks noGrp="1" noChangeArrowheads="1"/>
          </p:cNvSpPr>
          <p:nvPr>
            <p:ph type="sldNum" sz="quarter" idx="12"/>
          </p:nvPr>
        </p:nvSpPr>
        <p:spPr>
          <a:ln/>
        </p:spPr>
        <p:txBody>
          <a:bodyPr/>
          <a:lstStyle>
            <a:lvl1pPr>
              <a:defRPr/>
            </a:lvl1pPr>
          </a:lstStyle>
          <a:p>
            <a:fld id="{8637A2E4-0BA3-4037-8A87-08AD6599478C}" type="slidenum">
              <a:rPr lang="en-US" altLang="en-US"/>
              <a:pPr/>
              <a:t>‹#›</a:t>
            </a:fld>
            <a:endParaRPr lang="en-US" altLang="en-US"/>
          </a:p>
        </p:txBody>
      </p:sp>
    </p:spTree>
    <p:extLst>
      <p:ext uri="{BB962C8B-B14F-4D97-AF65-F5344CB8AC3E}">
        <p14:creationId xmlns:p14="http://schemas.microsoft.com/office/powerpoint/2010/main" val="1183690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A2838F68-AB8D-41F7-AA20-96AFFAE3AA68}"/>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a:extLst>
              <a:ext uri="{FF2B5EF4-FFF2-40B4-BE49-F238E27FC236}">
                <a16:creationId xmlns="" xmlns:a16="http://schemas.microsoft.com/office/drawing/2014/main" id="{DD10B159-F133-48A8-A618-412194FA0B5D}"/>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a:extLst>
              <a:ext uri="{FF2B5EF4-FFF2-40B4-BE49-F238E27FC236}">
                <a16:creationId xmlns="" xmlns:a16="http://schemas.microsoft.com/office/drawing/2014/main" id="{C28BD3CC-7575-4214-9561-E4C68D2AECC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8197" name="Rectangle 5">
            <a:extLst>
              <a:ext uri="{FF2B5EF4-FFF2-40B4-BE49-F238E27FC236}">
                <a16:creationId xmlns="" xmlns:a16="http://schemas.microsoft.com/office/drawing/2014/main" id="{7C79199D-943C-48AE-90AC-C8F86F0645D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8198" name="Rectangle 6">
            <a:extLst>
              <a:ext uri="{FF2B5EF4-FFF2-40B4-BE49-F238E27FC236}">
                <a16:creationId xmlns="" xmlns:a16="http://schemas.microsoft.com/office/drawing/2014/main" id="{EC53EB1D-022A-438B-B43E-C848CA6ED13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26017FEF-13FC-4267-8853-618168032C6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B1FEDD8E-027E-43D2-AD99-5E70D132D4D9}"/>
              </a:ext>
            </a:extLst>
          </p:cNvPr>
          <p:cNvSpPr>
            <a:spLocks noGrp="1" noChangeArrowheads="1"/>
          </p:cNvSpPr>
          <p:nvPr>
            <p:ph type="ctrTitle"/>
          </p:nvPr>
        </p:nvSpPr>
        <p:spPr>
          <a:xfrm>
            <a:off x="723900" y="1600200"/>
            <a:ext cx="7772400" cy="1981200"/>
          </a:xfrm>
        </p:spPr>
        <p:txBody>
          <a:bodyPr/>
          <a:lstStyle/>
          <a:p>
            <a:pPr eaLnBrk="1" hangingPunct="1">
              <a:defRPr/>
            </a:pPr>
            <a:r>
              <a:rPr lang="en-US" sz="5400" b="1" dirty="0"/>
              <a:t>Fruit of the Spirit </a:t>
            </a:r>
            <a:r>
              <a:rPr lang="en-US" dirty="0"/>
              <a:t/>
            </a:r>
            <a:br>
              <a:rPr lang="en-US" dirty="0"/>
            </a:br>
            <a:r>
              <a:rPr lang="en-US" sz="4000" dirty="0"/>
              <a:t>Galatians 5:22-23</a:t>
            </a:r>
          </a:p>
        </p:txBody>
      </p:sp>
      <p:sp>
        <p:nvSpPr>
          <p:cNvPr id="2051" name="Rectangle 3">
            <a:extLst>
              <a:ext uri="{FF2B5EF4-FFF2-40B4-BE49-F238E27FC236}">
                <a16:creationId xmlns="" xmlns:a16="http://schemas.microsoft.com/office/drawing/2014/main" id="{AB990C51-07B9-4B84-A3D6-2DA6F61571EF}"/>
              </a:ext>
            </a:extLst>
          </p:cNvPr>
          <p:cNvSpPr>
            <a:spLocks noGrp="1" noChangeArrowheads="1"/>
          </p:cNvSpPr>
          <p:nvPr>
            <p:ph type="subTitle" idx="1"/>
          </p:nvPr>
        </p:nvSpPr>
        <p:spPr>
          <a:xfrm>
            <a:off x="2667000" y="3657600"/>
            <a:ext cx="3886200" cy="914400"/>
          </a:xfrm>
          <a:solidFill>
            <a:schemeClr val="accent6">
              <a:lumMod val="75000"/>
            </a:schemeClr>
          </a:solidFill>
          <a:ln>
            <a:solidFill>
              <a:schemeClr val="tx2">
                <a:lumMod val="90000"/>
              </a:schemeClr>
            </a:solidFill>
          </a:ln>
        </p:spPr>
        <p:txBody>
          <a:bodyPr/>
          <a:lstStyle/>
          <a:p>
            <a:pPr eaLnBrk="1" hangingPunct="1">
              <a:defRPr/>
            </a:pPr>
            <a:r>
              <a:rPr lang="en-US" sz="4800" dirty="0"/>
              <a:t>JOY</a:t>
            </a:r>
            <a:r>
              <a:rPr lang="en-US" sz="3600" dirty="0">
                <a:solidFill>
                  <a:schemeClr val="bg2"/>
                </a:solidFill>
              </a:rPr>
              <a:t> </a:t>
            </a:r>
          </a:p>
        </p:txBody>
      </p:sp>
      <p:sp>
        <p:nvSpPr>
          <p:cNvPr id="2" name="TextBox 1">
            <a:extLst>
              <a:ext uri="{FF2B5EF4-FFF2-40B4-BE49-F238E27FC236}">
                <a16:creationId xmlns="" xmlns:a16="http://schemas.microsoft.com/office/drawing/2014/main" id="{202813ED-C813-4D82-85A9-349494CB9FC3}"/>
              </a:ext>
            </a:extLst>
          </p:cNvPr>
          <p:cNvSpPr txBox="1"/>
          <p:nvPr/>
        </p:nvSpPr>
        <p:spPr>
          <a:xfrm>
            <a:off x="6383221" y="5486400"/>
            <a:ext cx="2113079" cy="830997"/>
          </a:xfrm>
          <a:prstGeom prst="rect">
            <a:avLst/>
          </a:prstGeom>
          <a:noFill/>
        </p:spPr>
        <p:txBody>
          <a:bodyPr wrap="none" rtlCol="0">
            <a:spAutoFit/>
          </a:bodyPr>
          <a:lstStyle/>
          <a:p>
            <a:pPr algn="ctr"/>
            <a:r>
              <a:rPr lang="en-US" sz="2400" dirty="0"/>
              <a:t>Lake Gibson</a:t>
            </a:r>
          </a:p>
          <a:p>
            <a:pPr algn="ctr"/>
            <a:r>
              <a:rPr lang="en-US" sz="2400" dirty="0"/>
              <a:t>June 23, 2019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2568570-D288-4D9D-A348-184B9E446B96}"/>
              </a:ext>
            </a:extLst>
          </p:cNvPr>
          <p:cNvSpPr>
            <a:spLocks noGrp="1"/>
          </p:cNvSpPr>
          <p:nvPr>
            <p:ph idx="1"/>
          </p:nvPr>
        </p:nvSpPr>
        <p:spPr>
          <a:xfrm>
            <a:off x="457200" y="762000"/>
            <a:ext cx="8229600" cy="5638800"/>
          </a:xfrm>
        </p:spPr>
        <p:txBody>
          <a:bodyPr/>
          <a:lstStyle/>
          <a:p>
            <a:pPr marL="0" indent="0">
              <a:buNone/>
            </a:pPr>
            <a:r>
              <a:rPr lang="en-US" b="1" dirty="0"/>
              <a:t>3.  We can have joy, </a:t>
            </a:r>
            <a:r>
              <a:rPr lang="en-US" b="1" dirty="0">
                <a:solidFill>
                  <a:schemeClr val="tx2"/>
                </a:solidFill>
              </a:rPr>
              <a:t>even in trials.</a:t>
            </a:r>
          </a:p>
          <a:p>
            <a:pPr lvl="1"/>
            <a:r>
              <a:rPr lang="en-US" sz="2900" dirty="0"/>
              <a:t>Matt. 5:12 – “</a:t>
            </a:r>
            <a:r>
              <a:rPr lang="en-US" sz="2900" b="1" dirty="0">
                <a:solidFill>
                  <a:schemeClr val="tx2"/>
                </a:solidFill>
              </a:rPr>
              <a:t>Rejoice, and be exceeding glad</a:t>
            </a:r>
            <a:r>
              <a:rPr lang="en-US" sz="2900" dirty="0"/>
              <a:t>: for great is your reward in heaven: for so persecuted they the prophets that were before you.” </a:t>
            </a:r>
          </a:p>
          <a:p>
            <a:pPr lvl="1"/>
            <a:r>
              <a:rPr lang="en-US" sz="2900" dirty="0"/>
              <a:t>Jm. 1:2 – “</a:t>
            </a:r>
            <a:r>
              <a:rPr lang="en-US" sz="2900" b="1" dirty="0">
                <a:solidFill>
                  <a:schemeClr val="tx2"/>
                </a:solidFill>
              </a:rPr>
              <a:t>Consider it all joy</a:t>
            </a:r>
            <a:r>
              <a:rPr lang="en-US" sz="2900" dirty="0"/>
              <a:t>, my brethren, when you </a:t>
            </a:r>
            <a:r>
              <a:rPr lang="en-US" sz="2900" b="1" dirty="0">
                <a:solidFill>
                  <a:schemeClr val="tx2"/>
                </a:solidFill>
              </a:rPr>
              <a:t>encounter various trials</a:t>
            </a:r>
            <a:r>
              <a:rPr lang="en-US" sz="2900" dirty="0"/>
              <a:t>, knowing that the testing of your faith produces endurance. And let endurance have its perfect result, so that you may be perfect and complete, lacking in nothing.</a:t>
            </a:r>
          </a:p>
        </p:txBody>
      </p:sp>
    </p:spTree>
    <p:extLst>
      <p:ext uri="{BB962C8B-B14F-4D97-AF65-F5344CB8AC3E}">
        <p14:creationId xmlns:p14="http://schemas.microsoft.com/office/powerpoint/2010/main" val="252813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BF2F5A5-C94B-43CC-9A24-0C003388D4C2}"/>
              </a:ext>
            </a:extLst>
          </p:cNvPr>
          <p:cNvSpPr>
            <a:spLocks noGrp="1"/>
          </p:cNvSpPr>
          <p:nvPr>
            <p:ph idx="1"/>
          </p:nvPr>
        </p:nvSpPr>
        <p:spPr>
          <a:xfrm>
            <a:off x="457200" y="990600"/>
            <a:ext cx="8229600" cy="5105400"/>
          </a:xfrm>
        </p:spPr>
        <p:txBody>
          <a:bodyPr/>
          <a:lstStyle/>
          <a:p>
            <a:pPr>
              <a:spcAft>
                <a:spcPts val="1200"/>
              </a:spcAft>
            </a:pPr>
            <a:r>
              <a:rPr lang="en-US" dirty="0"/>
              <a:t>1 Pet. 1:6 – “</a:t>
            </a:r>
            <a:r>
              <a:rPr lang="en-US" b="1" dirty="0">
                <a:solidFill>
                  <a:schemeClr val="tx2"/>
                </a:solidFill>
              </a:rPr>
              <a:t>Wherein ye greatly rejoice</a:t>
            </a:r>
            <a:r>
              <a:rPr lang="en-US" dirty="0"/>
              <a:t>, though now for a little while, if need be, ye have been put to grief in manifold trials.”</a:t>
            </a:r>
          </a:p>
          <a:p>
            <a:r>
              <a:rPr lang="en-US" dirty="0"/>
              <a:t>1 Peter 4:16 – “But if a man suffer as a Christian, let him not be ashamed; but let him </a:t>
            </a:r>
            <a:r>
              <a:rPr lang="en-US" b="1" dirty="0">
                <a:solidFill>
                  <a:schemeClr val="tx2"/>
                </a:solidFill>
              </a:rPr>
              <a:t>glorify God in this name</a:t>
            </a:r>
            <a:r>
              <a:rPr lang="en-US" dirty="0"/>
              <a:t>.”</a:t>
            </a:r>
          </a:p>
        </p:txBody>
      </p:sp>
    </p:spTree>
    <p:extLst>
      <p:ext uri="{BB962C8B-B14F-4D97-AF65-F5344CB8AC3E}">
        <p14:creationId xmlns:p14="http://schemas.microsoft.com/office/powerpoint/2010/main" val="1603140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27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397166-90DF-4840-914B-A74C4916EA26}"/>
              </a:ext>
            </a:extLst>
          </p:cNvPr>
          <p:cNvSpPr>
            <a:spLocks noGrp="1"/>
          </p:cNvSpPr>
          <p:nvPr>
            <p:ph type="title"/>
          </p:nvPr>
        </p:nvSpPr>
        <p:spPr>
          <a:xfrm>
            <a:off x="457200" y="457200"/>
            <a:ext cx="8229600" cy="1524000"/>
          </a:xfrm>
          <a:solidFill>
            <a:schemeClr val="accent6">
              <a:lumMod val="75000"/>
            </a:schemeClr>
          </a:solidFill>
          <a:ln>
            <a:solidFill>
              <a:schemeClr val="tx2">
                <a:lumMod val="90000"/>
              </a:schemeClr>
            </a:solidFill>
          </a:ln>
        </p:spPr>
        <p:txBody>
          <a:bodyPr/>
          <a:lstStyle/>
          <a:p>
            <a:r>
              <a:rPr lang="en-US" dirty="0"/>
              <a:t>God Wants Us To Be Filled With Joy </a:t>
            </a:r>
            <a:r>
              <a:rPr lang="en-US" sz="4000" dirty="0"/>
              <a:t>(and the right kind of Joy)</a:t>
            </a:r>
            <a:endParaRPr lang="en-US" dirty="0"/>
          </a:p>
        </p:txBody>
      </p:sp>
      <p:sp>
        <p:nvSpPr>
          <p:cNvPr id="3" name="Content Placeholder 2">
            <a:extLst>
              <a:ext uri="{FF2B5EF4-FFF2-40B4-BE49-F238E27FC236}">
                <a16:creationId xmlns="" xmlns:a16="http://schemas.microsoft.com/office/drawing/2014/main" id="{F14DF588-6EB4-4F3B-B867-B8173F6F4287}"/>
              </a:ext>
            </a:extLst>
          </p:cNvPr>
          <p:cNvSpPr>
            <a:spLocks noGrp="1"/>
          </p:cNvSpPr>
          <p:nvPr>
            <p:ph idx="1"/>
          </p:nvPr>
        </p:nvSpPr>
        <p:spPr>
          <a:xfrm>
            <a:off x="381000" y="2362200"/>
            <a:ext cx="8305800" cy="4343400"/>
          </a:xfrm>
        </p:spPr>
        <p:txBody>
          <a:bodyPr/>
          <a:lstStyle/>
          <a:p>
            <a:r>
              <a:rPr lang="en-US" dirty="0"/>
              <a:t>Eccl. 11:9 – “Rejoice, young man, during your childhood, and let your heart be pleasant during the days of young manhood. And follow the impulses of your heart and the desires of your eyes. Yet know that God will bring you to judgment for all these things.”</a:t>
            </a:r>
          </a:p>
        </p:txBody>
      </p:sp>
    </p:spTree>
    <p:extLst>
      <p:ext uri="{BB962C8B-B14F-4D97-AF65-F5344CB8AC3E}">
        <p14:creationId xmlns:p14="http://schemas.microsoft.com/office/powerpoint/2010/main" val="182741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14DF588-6EB4-4F3B-B867-B8173F6F4287}"/>
              </a:ext>
            </a:extLst>
          </p:cNvPr>
          <p:cNvSpPr>
            <a:spLocks noGrp="1"/>
          </p:cNvSpPr>
          <p:nvPr>
            <p:ph idx="1"/>
          </p:nvPr>
        </p:nvSpPr>
        <p:spPr>
          <a:xfrm>
            <a:off x="381000" y="685800"/>
            <a:ext cx="8305800" cy="5791200"/>
          </a:xfrm>
        </p:spPr>
        <p:txBody>
          <a:bodyPr/>
          <a:lstStyle/>
          <a:p>
            <a:r>
              <a:rPr lang="en-US" b="1" dirty="0">
                <a:effectLst>
                  <a:outerShdw blurRad="38100" dist="38100" dir="2700000" algn="tl">
                    <a:srgbClr val="000000">
                      <a:alpha val="43137"/>
                    </a:srgbClr>
                  </a:outerShdw>
                </a:effectLst>
              </a:rPr>
              <a:t>Deut. – </a:t>
            </a:r>
            <a:r>
              <a:rPr lang="en-US" dirty="0">
                <a:effectLst>
                  <a:outerShdw blurRad="38100" dist="38100" dir="2700000" algn="tl">
                    <a:srgbClr val="000000">
                      <a:alpha val="43137"/>
                    </a:srgbClr>
                  </a:outerShdw>
                </a:effectLst>
              </a:rPr>
              <a:t>“You shall rejoice” (8x)</a:t>
            </a:r>
          </a:p>
          <a:p>
            <a:r>
              <a:rPr lang="en-US" b="1" dirty="0">
                <a:effectLst>
                  <a:outerShdw blurRad="38100" dist="38100" dir="2700000" algn="tl">
                    <a:srgbClr val="000000">
                      <a:alpha val="43137"/>
                    </a:srgbClr>
                  </a:outerShdw>
                </a:effectLst>
              </a:rPr>
              <a:t>Psalms, Proverbs &amp; Eccl. – </a:t>
            </a:r>
            <a:r>
              <a:rPr lang="en-US" dirty="0">
                <a:effectLst>
                  <a:outerShdw blurRad="38100" dist="38100" dir="2700000" algn="tl">
                    <a:srgbClr val="000000">
                      <a:alpha val="43137"/>
                    </a:srgbClr>
                  </a:outerShdw>
                </a:effectLst>
              </a:rPr>
              <a:t>69 times</a:t>
            </a:r>
          </a:p>
          <a:p>
            <a:r>
              <a:rPr lang="en-US" b="1" dirty="0">
                <a:effectLst>
                  <a:outerShdw blurRad="38100" dist="38100" dir="2700000" algn="tl">
                    <a:srgbClr val="000000">
                      <a:alpha val="43137"/>
                    </a:srgbClr>
                  </a:outerShdw>
                </a:effectLst>
              </a:rPr>
              <a:t>Joy or Rejoice - 131 </a:t>
            </a:r>
            <a:r>
              <a:rPr lang="en-US" dirty="0">
                <a:effectLst>
                  <a:outerShdw blurRad="38100" dist="38100" dir="2700000" algn="tl">
                    <a:srgbClr val="000000">
                      <a:alpha val="43137"/>
                    </a:srgbClr>
                  </a:outerShdw>
                </a:effectLst>
              </a:rPr>
              <a:t>times in the N.T. </a:t>
            </a:r>
          </a:p>
          <a:p>
            <a:pPr lvl="1"/>
            <a:r>
              <a:rPr lang="en-US" dirty="0">
                <a:effectLst>
                  <a:outerShdw blurRad="38100" dist="38100" dir="2700000" algn="tl">
                    <a:srgbClr val="000000">
                      <a:alpha val="43137"/>
                    </a:srgbClr>
                  </a:outerShdw>
                </a:effectLst>
              </a:rPr>
              <a:t>1 Thess. 5:16 – “Rejoice always, pray without ceasing.”</a:t>
            </a:r>
          </a:p>
          <a:p>
            <a:pPr lvl="1"/>
            <a:r>
              <a:rPr lang="en-US" dirty="0">
                <a:effectLst>
                  <a:outerShdw blurRad="38100" dist="38100" dir="2700000" algn="tl">
                    <a:srgbClr val="000000">
                      <a:alpha val="43137"/>
                    </a:srgbClr>
                  </a:outerShdw>
                </a:effectLst>
              </a:rPr>
              <a:t>Phil. 4:4 – “Rejoice in the Lord always, and again I will say rejoice.”  </a:t>
            </a:r>
          </a:p>
          <a:p>
            <a:pPr lvl="1"/>
            <a:r>
              <a:rPr lang="en-US" dirty="0">
                <a:effectLst>
                  <a:outerShdw blurRad="38100" dist="38100" dir="2700000" algn="tl">
                    <a:srgbClr val="000000">
                      <a:alpha val="43137"/>
                    </a:srgbClr>
                  </a:outerShdw>
                </a:effectLst>
              </a:rPr>
              <a:t>“</a:t>
            </a:r>
            <a:r>
              <a:rPr lang="en-US" b="1" dirty="0">
                <a:solidFill>
                  <a:schemeClr val="tx2"/>
                </a:solidFill>
                <a:effectLst>
                  <a:outerShdw blurRad="38100" dist="38100" dir="2700000" algn="tl">
                    <a:srgbClr val="000000">
                      <a:alpha val="43137"/>
                    </a:srgbClr>
                  </a:outerShdw>
                </a:effectLst>
              </a:rPr>
              <a:t>Joy ought to characterize our general outlook on life </a:t>
            </a:r>
            <a:r>
              <a:rPr lang="en-US" dirty="0">
                <a:effectLst>
                  <a:outerShdw blurRad="38100" dist="38100" dir="2700000" algn="tl">
                    <a:srgbClr val="000000">
                      <a:alpha val="43137"/>
                    </a:srgbClr>
                  </a:outerShdw>
                </a:effectLst>
              </a:rPr>
              <a:t>as we think, not of what this world is coming to, but of Who has come into this world.”</a:t>
            </a:r>
          </a:p>
          <a:p>
            <a:endParaRPr lang="en-US" dirty="0"/>
          </a:p>
        </p:txBody>
      </p:sp>
    </p:spTree>
    <p:extLst>
      <p:ext uri="{BB962C8B-B14F-4D97-AF65-F5344CB8AC3E}">
        <p14:creationId xmlns:p14="http://schemas.microsoft.com/office/powerpoint/2010/main" val="235463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469A7D-8FC6-45F4-9F20-46313473650B}"/>
              </a:ext>
            </a:extLst>
          </p:cNvPr>
          <p:cNvSpPr>
            <a:spLocks noGrp="1"/>
          </p:cNvSpPr>
          <p:nvPr>
            <p:ph type="title"/>
          </p:nvPr>
        </p:nvSpPr>
        <p:spPr>
          <a:xfrm>
            <a:off x="457200" y="381000"/>
            <a:ext cx="8229600" cy="1524000"/>
          </a:xfrm>
          <a:solidFill>
            <a:schemeClr val="accent6">
              <a:lumMod val="75000"/>
            </a:schemeClr>
          </a:solidFill>
          <a:ln>
            <a:solidFill>
              <a:schemeClr val="tx2">
                <a:lumMod val="90000"/>
              </a:schemeClr>
            </a:solidFill>
          </a:ln>
        </p:spPr>
        <p:txBody>
          <a:bodyPr/>
          <a:lstStyle/>
          <a:p>
            <a:r>
              <a:rPr lang="en-US" sz="4000" b="1" dirty="0"/>
              <a:t>3 Reasons the Christian Should Be Filled with JOY.</a:t>
            </a:r>
          </a:p>
        </p:txBody>
      </p:sp>
      <p:sp>
        <p:nvSpPr>
          <p:cNvPr id="3" name="Content Placeholder 2">
            <a:extLst>
              <a:ext uri="{FF2B5EF4-FFF2-40B4-BE49-F238E27FC236}">
                <a16:creationId xmlns="" xmlns:a16="http://schemas.microsoft.com/office/drawing/2014/main" id="{3569541C-15DC-4FE1-9403-52879B995124}"/>
              </a:ext>
            </a:extLst>
          </p:cNvPr>
          <p:cNvSpPr>
            <a:spLocks noGrp="1"/>
          </p:cNvSpPr>
          <p:nvPr>
            <p:ph idx="1"/>
          </p:nvPr>
        </p:nvSpPr>
        <p:spPr>
          <a:xfrm>
            <a:off x="342900" y="2209800"/>
            <a:ext cx="8458200" cy="4114800"/>
          </a:xfrm>
        </p:spPr>
        <p:txBody>
          <a:bodyPr/>
          <a:lstStyle/>
          <a:p>
            <a:pPr marL="514350" indent="-514350">
              <a:spcAft>
                <a:spcPts val="600"/>
              </a:spcAft>
              <a:buClr>
                <a:schemeClr val="accent5">
                  <a:lumMod val="75000"/>
                </a:schemeClr>
              </a:buClr>
              <a:buSzPct val="85000"/>
              <a:buFont typeface="+mj-lt"/>
              <a:buAutoNum type="arabicPeriod"/>
            </a:pPr>
            <a:r>
              <a:rPr lang="en-US" b="1" dirty="0"/>
              <a:t>Justification brings peace and joy.</a:t>
            </a:r>
            <a:r>
              <a:rPr lang="en-US" dirty="0"/>
              <a:t> </a:t>
            </a:r>
          </a:p>
          <a:p>
            <a:pPr lvl="1">
              <a:spcAft>
                <a:spcPts val="600"/>
              </a:spcAft>
            </a:pPr>
            <a:r>
              <a:rPr lang="en-US" b="1" dirty="0">
                <a:solidFill>
                  <a:schemeClr val="tx2"/>
                </a:solidFill>
              </a:rPr>
              <a:t>Rom. 5:1-2 </a:t>
            </a:r>
            <a:r>
              <a:rPr lang="en-US" dirty="0"/>
              <a:t>– “Therefore being justified by faith…”</a:t>
            </a:r>
          </a:p>
          <a:p>
            <a:pPr lvl="1">
              <a:spcAft>
                <a:spcPts val="600"/>
              </a:spcAft>
            </a:pPr>
            <a:r>
              <a:rPr lang="en-US" b="1" dirty="0">
                <a:solidFill>
                  <a:schemeClr val="tx2"/>
                </a:solidFill>
              </a:rPr>
              <a:t>Matt. 13:44 </a:t>
            </a:r>
            <a:r>
              <a:rPr lang="en-US" dirty="0"/>
              <a:t>– “In his joy he goes and sells all that he has and buys that field.” (Parable of Hidden Treasure)</a:t>
            </a:r>
          </a:p>
          <a:p>
            <a:pPr lvl="1">
              <a:spcAft>
                <a:spcPts val="600"/>
              </a:spcAft>
            </a:pPr>
            <a:r>
              <a:rPr lang="en-US" b="1" dirty="0">
                <a:solidFill>
                  <a:schemeClr val="tx2"/>
                </a:solidFill>
              </a:rPr>
              <a:t>Acts 8:39 </a:t>
            </a:r>
            <a:r>
              <a:rPr lang="en-US" dirty="0"/>
              <a:t>– “For he went on his way rejoicing”</a:t>
            </a:r>
          </a:p>
        </p:txBody>
      </p:sp>
    </p:spTree>
    <p:extLst>
      <p:ext uri="{BB962C8B-B14F-4D97-AF65-F5344CB8AC3E}">
        <p14:creationId xmlns:p14="http://schemas.microsoft.com/office/powerpoint/2010/main" val="199498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32D193-5C6F-4361-B01D-59C9B538C00A}"/>
              </a:ext>
            </a:extLst>
          </p:cNvPr>
          <p:cNvSpPr>
            <a:spLocks noGrp="1"/>
          </p:cNvSpPr>
          <p:nvPr>
            <p:ph idx="1"/>
          </p:nvPr>
        </p:nvSpPr>
        <p:spPr>
          <a:xfrm>
            <a:off x="457200" y="838200"/>
            <a:ext cx="8229600" cy="5486400"/>
          </a:xfrm>
        </p:spPr>
        <p:txBody>
          <a:bodyPr/>
          <a:lstStyle/>
          <a:p>
            <a:pPr marL="514350" indent="-514350">
              <a:spcAft>
                <a:spcPts val="600"/>
              </a:spcAft>
              <a:buClr>
                <a:schemeClr val="accent5">
                  <a:lumMod val="75000"/>
                </a:schemeClr>
              </a:buClr>
              <a:buSzPct val="90000"/>
              <a:buFont typeface="+mj-lt"/>
              <a:buAutoNum type="arabicPeriod" startAt="2"/>
            </a:pPr>
            <a:r>
              <a:rPr lang="en-US" b="1" dirty="0"/>
              <a:t>Continued access to the blood of Jesus</a:t>
            </a:r>
            <a:r>
              <a:rPr lang="en-US" dirty="0"/>
              <a:t>. (1 John 1:5-9)</a:t>
            </a:r>
          </a:p>
          <a:p>
            <a:pPr lvl="1">
              <a:spcAft>
                <a:spcPts val="600"/>
              </a:spcAft>
            </a:pPr>
            <a:r>
              <a:rPr lang="en-US" dirty="0"/>
              <a:t>God is light and to have </a:t>
            </a:r>
            <a:r>
              <a:rPr lang="en-US" b="1" dirty="0">
                <a:solidFill>
                  <a:schemeClr val="tx2"/>
                </a:solidFill>
              </a:rPr>
              <a:t>fellowship with Him </a:t>
            </a:r>
            <a:r>
              <a:rPr lang="en-US" dirty="0"/>
              <a:t>we must also walk in the light (vs. 5-6).</a:t>
            </a:r>
          </a:p>
          <a:p>
            <a:pPr lvl="1">
              <a:spcAft>
                <a:spcPts val="600"/>
              </a:spcAft>
            </a:pPr>
            <a:r>
              <a:rPr lang="en-US" dirty="0"/>
              <a:t>As we walk in the light, </a:t>
            </a:r>
            <a:r>
              <a:rPr lang="en-US" b="1" dirty="0">
                <a:solidFill>
                  <a:schemeClr val="tx2"/>
                </a:solidFill>
              </a:rPr>
              <a:t>His blood continues to cleanse us from our sins </a:t>
            </a:r>
            <a:r>
              <a:rPr lang="en-US" dirty="0"/>
              <a:t>(v. 7)</a:t>
            </a:r>
          </a:p>
          <a:p>
            <a:pPr lvl="1">
              <a:spcAft>
                <a:spcPts val="600"/>
              </a:spcAft>
            </a:pPr>
            <a:r>
              <a:rPr lang="en-US" dirty="0"/>
              <a:t>If we say we have no sin, we have </a:t>
            </a:r>
            <a:r>
              <a:rPr lang="en-US" b="1" dirty="0">
                <a:solidFill>
                  <a:schemeClr val="tx2"/>
                </a:solidFill>
              </a:rPr>
              <a:t>deceived ourselves</a:t>
            </a:r>
            <a:r>
              <a:rPr lang="en-US" dirty="0"/>
              <a:t> (v. 8)</a:t>
            </a:r>
          </a:p>
          <a:p>
            <a:pPr lvl="1">
              <a:spcAft>
                <a:spcPts val="600"/>
              </a:spcAft>
            </a:pPr>
            <a:r>
              <a:rPr lang="en-US" b="1" dirty="0">
                <a:solidFill>
                  <a:schemeClr val="tx2"/>
                </a:solidFill>
              </a:rPr>
              <a:t>If we confess our sins</a:t>
            </a:r>
            <a:r>
              <a:rPr lang="en-US" dirty="0"/>
              <a:t>, He is faithful to forgive us and cleanse us (v. 9).</a:t>
            </a:r>
          </a:p>
          <a:p>
            <a:endParaRPr lang="en-US" dirty="0"/>
          </a:p>
          <a:p>
            <a:endParaRPr lang="en-US" dirty="0"/>
          </a:p>
          <a:p>
            <a:endParaRPr lang="en-US" dirty="0"/>
          </a:p>
        </p:txBody>
      </p:sp>
    </p:spTree>
    <p:extLst>
      <p:ext uri="{BB962C8B-B14F-4D97-AF65-F5344CB8AC3E}">
        <p14:creationId xmlns:p14="http://schemas.microsoft.com/office/powerpoint/2010/main" val="4269681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67C4102-34C6-448A-BCBB-FCC30A62D836}"/>
              </a:ext>
            </a:extLst>
          </p:cNvPr>
          <p:cNvSpPr>
            <a:spLocks noGrp="1"/>
          </p:cNvSpPr>
          <p:nvPr>
            <p:ph idx="1"/>
          </p:nvPr>
        </p:nvSpPr>
        <p:spPr>
          <a:xfrm>
            <a:off x="457200" y="838200"/>
            <a:ext cx="8229600" cy="5257800"/>
          </a:xfrm>
        </p:spPr>
        <p:txBody>
          <a:bodyPr/>
          <a:lstStyle/>
          <a:p>
            <a:pPr marL="514350" indent="-514350">
              <a:spcAft>
                <a:spcPts val="600"/>
              </a:spcAft>
              <a:buClr>
                <a:schemeClr val="accent5">
                  <a:lumMod val="75000"/>
                </a:schemeClr>
              </a:buClr>
              <a:buSzPct val="90000"/>
              <a:buFont typeface="+mj-lt"/>
              <a:buAutoNum type="arabicPeriod" startAt="3"/>
            </a:pPr>
            <a:r>
              <a:rPr lang="en-US" b="1" dirty="0"/>
              <a:t>The Hope of Eternal Glory.</a:t>
            </a:r>
            <a:endParaRPr lang="en-US" dirty="0"/>
          </a:p>
          <a:p>
            <a:pPr lvl="1">
              <a:spcAft>
                <a:spcPts val="600"/>
              </a:spcAft>
            </a:pPr>
            <a:r>
              <a:rPr lang="en-US" sz="3200" b="1" dirty="0"/>
              <a:t>Rom. 5:2 </a:t>
            </a:r>
            <a:r>
              <a:rPr lang="en-US" sz="3200" dirty="0"/>
              <a:t>– “And we </a:t>
            </a:r>
            <a:r>
              <a:rPr lang="en-US" sz="3200" b="1" dirty="0">
                <a:solidFill>
                  <a:schemeClr val="tx2"/>
                </a:solidFill>
              </a:rPr>
              <a:t>rejoice</a:t>
            </a:r>
            <a:r>
              <a:rPr lang="en-US" sz="3200" dirty="0"/>
              <a:t> in the hope of the glory of God.”</a:t>
            </a:r>
          </a:p>
          <a:p>
            <a:pPr lvl="1">
              <a:spcAft>
                <a:spcPts val="600"/>
              </a:spcAft>
            </a:pPr>
            <a:r>
              <a:rPr lang="en-US" sz="3200" b="1" dirty="0"/>
              <a:t>1 Peter 3:6 </a:t>
            </a:r>
            <a:r>
              <a:rPr lang="en-US" sz="3200" dirty="0"/>
              <a:t>– “Wherein ye </a:t>
            </a:r>
            <a:r>
              <a:rPr lang="en-US" sz="3200" b="1" dirty="0">
                <a:solidFill>
                  <a:schemeClr val="tx2"/>
                </a:solidFill>
              </a:rPr>
              <a:t>greatly rejoice</a:t>
            </a:r>
            <a:r>
              <a:rPr lang="en-US" sz="3200" dirty="0"/>
              <a:t>, though now for a little while, if need be, ye have been put to grief in manifold trials.”</a:t>
            </a:r>
          </a:p>
          <a:p>
            <a:pPr lvl="1">
              <a:spcAft>
                <a:spcPts val="600"/>
              </a:spcAft>
            </a:pPr>
            <a:endParaRPr lang="en-US" dirty="0"/>
          </a:p>
          <a:p>
            <a:pPr lvl="1"/>
            <a:endParaRPr lang="en-US" dirty="0"/>
          </a:p>
          <a:p>
            <a:endParaRPr lang="en-US" dirty="0"/>
          </a:p>
        </p:txBody>
      </p:sp>
    </p:spTree>
    <p:extLst>
      <p:ext uri="{BB962C8B-B14F-4D97-AF65-F5344CB8AC3E}">
        <p14:creationId xmlns:p14="http://schemas.microsoft.com/office/powerpoint/2010/main" val="276779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C716A7-7208-4F13-BA8F-780AD732038E}"/>
              </a:ext>
            </a:extLst>
          </p:cNvPr>
          <p:cNvSpPr>
            <a:spLocks noGrp="1"/>
          </p:cNvSpPr>
          <p:nvPr>
            <p:ph type="title"/>
          </p:nvPr>
        </p:nvSpPr>
        <p:spPr>
          <a:xfrm>
            <a:off x="457200" y="381000"/>
            <a:ext cx="8229600" cy="1600200"/>
          </a:xfrm>
          <a:solidFill>
            <a:schemeClr val="accent6">
              <a:lumMod val="75000"/>
            </a:schemeClr>
          </a:solidFill>
          <a:ln>
            <a:solidFill>
              <a:schemeClr val="tx2">
                <a:lumMod val="90000"/>
              </a:schemeClr>
            </a:solidFill>
          </a:ln>
        </p:spPr>
        <p:txBody>
          <a:bodyPr/>
          <a:lstStyle/>
          <a:p>
            <a:r>
              <a:rPr lang="en-US" sz="4000" b="1" dirty="0">
                <a:effectLst>
                  <a:outerShdw blurRad="38100" dist="38100" dir="2700000" algn="tl">
                    <a:srgbClr val="000000">
                      <a:alpha val="43137"/>
                    </a:srgbClr>
                  </a:outerShdw>
                </a:effectLst>
              </a:rPr>
              <a:t>Being in Christ Allows Us To “Rejoice Always”  </a:t>
            </a:r>
            <a:endParaRPr lang="en-US" sz="40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 xmlns:a16="http://schemas.microsoft.com/office/drawing/2014/main" id="{444C8634-8569-49C9-85EA-06841F0FC644}"/>
              </a:ext>
            </a:extLst>
          </p:cNvPr>
          <p:cNvSpPr>
            <a:spLocks noGrp="1"/>
          </p:cNvSpPr>
          <p:nvPr>
            <p:ph idx="1"/>
          </p:nvPr>
        </p:nvSpPr>
        <p:spPr>
          <a:xfrm>
            <a:off x="304800" y="2209800"/>
            <a:ext cx="8458200" cy="4343400"/>
          </a:xfrm>
        </p:spPr>
        <p:txBody>
          <a:bodyPr/>
          <a:lstStyle/>
          <a:p>
            <a:r>
              <a:rPr lang="en-US" sz="2900" b="1" dirty="0">
                <a:solidFill>
                  <a:schemeClr val="tx2"/>
                </a:solidFill>
              </a:rPr>
              <a:t>Phil. 4:4-7 </a:t>
            </a:r>
            <a:r>
              <a:rPr lang="en-US" sz="2900" dirty="0"/>
              <a:t>– “</a:t>
            </a:r>
            <a:r>
              <a:rPr lang="en-US" sz="2900" b="1" dirty="0">
                <a:solidFill>
                  <a:schemeClr val="tx2"/>
                </a:solidFill>
              </a:rPr>
              <a:t>Rejoice</a:t>
            </a:r>
            <a:r>
              <a:rPr lang="en-US" sz="2900" dirty="0"/>
              <a:t> in the Lord always: again I will say, </a:t>
            </a:r>
            <a:r>
              <a:rPr lang="en-US" sz="2900" b="1" dirty="0">
                <a:solidFill>
                  <a:schemeClr val="tx2"/>
                </a:solidFill>
              </a:rPr>
              <a:t>Rejoice</a:t>
            </a:r>
            <a:r>
              <a:rPr lang="en-US" sz="2900" dirty="0"/>
              <a:t>. 5 Let your forbearance be known unto all men. The Lord is at hand. 6 In nothing be anxious; but in everything by </a:t>
            </a:r>
            <a:r>
              <a:rPr lang="en-US" sz="2900" b="1" dirty="0">
                <a:solidFill>
                  <a:schemeClr val="tx2"/>
                </a:solidFill>
              </a:rPr>
              <a:t>prayer and supplication with thanksgiving</a:t>
            </a:r>
            <a:r>
              <a:rPr lang="en-US" sz="2900" dirty="0"/>
              <a:t> let your requests be made known unto God. 7 And the </a:t>
            </a:r>
            <a:r>
              <a:rPr lang="en-US" sz="2900" b="1" dirty="0">
                <a:solidFill>
                  <a:schemeClr val="tx2"/>
                </a:solidFill>
              </a:rPr>
              <a:t>peace of God</a:t>
            </a:r>
            <a:r>
              <a:rPr lang="en-US" sz="2900" dirty="0"/>
              <a:t>, which </a:t>
            </a:r>
            <a:r>
              <a:rPr lang="en-US" sz="2900" dirty="0" err="1"/>
              <a:t>passeth</a:t>
            </a:r>
            <a:r>
              <a:rPr lang="en-US" sz="2900" dirty="0"/>
              <a:t> all understanding, shall guard your hearts and your thoughts in Christ Jesus.”</a:t>
            </a:r>
          </a:p>
        </p:txBody>
      </p:sp>
    </p:spTree>
    <p:extLst>
      <p:ext uri="{BB962C8B-B14F-4D97-AF65-F5344CB8AC3E}">
        <p14:creationId xmlns:p14="http://schemas.microsoft.com/office/powerpoint/2010/main" val="377653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4C8634-8569-49C9-85EA-06841F0FC644}"/>
              </a:ext>
            </a:extLst>
          </p:cNvPr>
          <p:cNvSpPr>
            <a:spLocks noGrp="1"/>
          </p:cNvSpPr>
          <p:nvPr>
            <p:ph idx="1"/>
          </p:nvPr>
        </p:nvSpPr>
        <p:spPr>
          <a:xfrm>
            <a:off x="381000" y="685800"/>
            <a:ext cx="8534400" cy="5638800"/>
          </a:xfrm>
        </p:spPr>
        <p:txBody>
          <a:bodyPr/>
          <a:lstStyle/>
          <a:p>
            <a:pPr marL="0" indent="0">
              <a:buNone/>
            </a:pPr>
            <a:r>
              <a:rPr lang="en-US" b="1" dirty="0"/>
              <a:t>1.  We can rejoice in </a:t>
            </a:r>
            <a:r>
              <a:rPr lang="en-US" b="1" dirty="0">
                <a:solidFill>
                  <a:schemeClr val="tx2"/>
                </a:solidFill>
              </a:rPr>
              <a:t>daily living</a:t>
            </a:r>
            <a:r>
              <a:rPr lang="en-US" b="1" dirty="0"/>
              <a:t>.</a:t>
            </a:r>
          </a:p>
          <a:p>
            <a:pPr lvl="1"/>
            <a:r>
              <a:rPr lang="en-US" dirty="0"/>
              <a:t>Family, employment, possessions, the food that you eat. </a:t>
            </a:r>
          </a:p>
          <a:p>
            <a:pPr lvl="1"/>
            <a:r>
              <a:rPr lang="en-US" dirty="0"/>
              <a:t>Eccl. 9:7 – “Eat thy bread </a:t>
            </a:r>
            <a:r>
              <a:rPr lang="en-US" b="1" dirty="0">
                <a:solidFill>
                  <a:schemeClr val="tx2"/>
                </a:solidFill>
              </a:rPr>
              <a:t>with joy</a:t>
            </a:r>
            <a:r>
              <a:rPr lang="en-US" dirty="0"/>
              <a:t>”</a:t>
            </a:r>
          </a:p>
          <a:p>
            <a:pPr lvl="1"/>
            <a:r>
              <a:rPr lang="en-US" dirty="0"/>
              <a:t>Matt. 6:11 – “Give us this day our </a:t>
            </a:r>
            <a:r>
              <a:rPr lang="en-US" b="1" dirty="0">
                <a:solidFill>
                  <a:schemeClr val="tx2"/>
                </a:solidFill>
              </a:rPr>
              <a:t>daily bread</a:t>
            </a:r>
            <a:r>
              <a:rPr lang="en-US" dirty="0"/>
              <a:t>”</a:t>
            </a:r>
          </a:p>
          <a:p>
            <a:pPr lvl="1"/>
            <a:r>
              <a:rPr lang="en-US" dirty="0"/>
              <a:t>Prov. 5:18 – </a:t>
            </a:r>
            <a:r>
              <a:rPr lang="en-US" b="1" dirty="0">
                <a:solidFill>
                  <a:schemeClr val="tx2"/>
                </a:solidFill>
              </a:rPr>
              <a:t>Rejoice</a:t>
            </a:r>
            <a:r>
              <a:rPr lang="en-US" dirty="0"/>
              <a:t> in the wife of your youth</a:t>
            </a:r>
          </a:p>
          <a:p>
            <a:pPr lvl="1"/>
            <a:r>
              <a:rPr lang="en-US" dirty="0"/>
              <a:t>Psa. 127:5 – “</a:t>
            </a:r>
            <a:r>
              <a:rPr lang="en-US" b="1" dirty="0">
                <a:solidFill>
                  <a:schemeClr val="tx2"/>
                </a:solidFill>
              </a:rPr>
              <a:t>Happy</a:t>
            </a:r>
            <a:r>
              <a:rPr lang="en-US" dirty="0"/>
              <a:t> is the man who has his quiver full of them.” (“children of youth”)</a:t>
            </a:r>
          </a:p>
          <a:p>
            <a:pPr lvl="1"/>
            <a:r>
              <a:rPr lang="en-US" b="1" dirty="0">
                <a:solidFill>
                  <a:schemeClr val="tx2"/>
                </a:solidFill>
              </a:rPr>
              <a:t>All things, good and bad, take on a different perspective when considered spiritually.</a:t>
            </a:r>
          </a:p>
          <a:p>
            <a:endParaRPr lang="en-US" b="1" dirty="0"/>
          </a:p>
        </p:txBody>
      </p:sp>
    </p:spTree>
    <p:extLst>
      <p:ext uri="{BB962C8B-B14F-4D97-AF65-F5344CB8AC3E}">
        <p14:creationId xmlns:p14="http://schemas.microsoft.com/office/powerpoint/2010/main" val="10906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09E21C5-0506-4282-9754-18ABF12DDA3B}"/>
              </a:ext>
            </a:extLst>
          </p:cNvPr>
          <p:cNvSpPr>
            <a:spLocks noGrp="1"/>
          </p:cNvSpPr>
          <p:nvPr>
            <p:ph idx="1"/>
          </p:nvPr>
        </p:nvSpPr>
        <p:spPr>
          <a:xfrm>
            <a:off x="457200" y="609600"/>
            <a:ext cx="8229600" cy="5486400"/>
          </a:xfrm>
        </p:spPr>
        <p:txBody>
          <a:bodyPr/>
          <a:lstStyle/>
          <a:p>
            <a:pPr marL="0" indent="0">
              <a:buNone/>
            </a:pPr>
            <a:r>
              <a:rPr lang="en-US" b="1" dirty="0"/>
              <a:t>2.  We can rejoice in the </a:t>
            </a:r>
            <a:r>
              <a:rPr lang="en-US" b="1" dirty="0">
                <a:solidFill>
                  <a:schemeClr val="tx2"/>
                </a:solidFill>
              </a:rPr>
              <a:t>sweet fellowship </a:t>
            </a:r>
            <a:r>
              <a:rPr lang="en-US" b="1" dirty="0"/>
              <a:t>of brothers and sisters</a:t>
            </a:r>
            <a:r>
              <a:rPr lang="en-US" dirty="0"/>
              <a:t>. </a:t>
            </a:r>
          </a:p>
          <a:p>
            <a:pPr lvl="1"/>
            <a:r>
              <a:rPr lang="en-US" dirty="0">
                <a:solidFill>
                  <a:schemeClr val="tx2"/>
                </a:solidFill>
              </a:rPr>
              <a:t>“</a:t>
            </a:r>
            <a:r>
              <a:rPr lang="en-US" b="1" dirty="0">
                <a:solidFill>
                  <a:schemeClr val="tx2"/>
                </a:solidFill>
              </a:rPr>
              <a:t>Band of Brothers</a:t>
            </a:r>
            <a:r>
              <a:rPr lang="en-US" dirty="0">
                <a:solidFill>
                  <a:schemeClr val="tx2"/>
                </a:solidFill>
              </a:rPr>
              <a:t>” </a:t>
            </a:r>
            <a:r>
              <a:rPr lang="en-US" dirty="0"/>
              <a:t>– First found in Shakespeare (Henry V), in modern times by Stephen Ambrose (101</a:t>
            </a:r>
            <a:r>
              <a:rPr lang="en-US" baseline="30000" dirty="0"/>
              <a:t>st</a:t>
            </a:r>
            <a:r>
              <a:rPr lang="en-US" dirty="0"/>
              <a:t> Airborne, WW2).  </a:t>
            </a:r>
          </a:p>
          <a:p>
            <a:pPr lvl="1"/>
            <a:r>
              <a:rPr lang="en-US" dirty="0"/>
              <a:t>We should have a “</a:t>
            </a:r>
            <a:r>
              <a:rPr lang="en-US" b="1" dirty="0">
                <a:solidFill>
                  <a:schemeClr val="tx2"/>
                </a:solidFill>
              </a:rPr>
              <a:t>band of brothers and sisters</a:t>
            </a:r>
            <a:r>
              <a:rPr lang="en-US" dirty="0"/>
              <a:t>” in the Lord.</a:t>
            </a:r>
          </a:p>
          <a:p>
            <a:pPr lvl="1"/>
            <a:r>
              <a:rPr lang="en-US" b="1" dirty="0"/>
              <a:t>Rom. 16:4 </a:t>
            </a:r>
            <a:r>
              <a:rPr lang="en-US" dirty="0"/>
              <a:t>– Aquila and Priscilla “who for my life </a:t>
            </a:r>
            <a:r>
              <a:rPr lang="en-US" b="1" dirty="0">
                <a:solidFill>
                  <a:schemeClr val="tx2"/>
                </a:solidFill>
              </a:rPr>
              <a:t>laid down their own necks</a:t>
            </a:r>
            <a:r>
              <a:rPr lang="en-US" dirty="0"/>
              <a:t>…”</a:t>
            </a:r>
          </a:p>
          <a:p>
            <a:pPr lvl="1"/>
            <a:r>
              <a:rPr lang="en-US" b="1" dirty="0"/>
              <a:t>Phil. 1:3-11 </a:t>
            </a:r>
            <a:r>
              <a:rPr lang="en-US" dirty="0"/>
              <a:t>– Paul’s </a:t>
            </a:r>
            <a:r>
              <a:rPr lang="en-US" b="1" dirty="0">
                <a:solidFill>
                  <a:schemeClr val="tx2"/>
                </a:solidFill>
              </a:rPr>
              <a:t>joy in fellowship </a:t>
            </a:r>
            <a:r>
              <a:rPr lang="en-US" dirty="0"/>
              <a:t>with the Philippians. </a:t>
            </a:r>
          </a:p>
          <a:p>
            <a:endParaRPr lang="en-US" b="1" dirty="0"/>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373147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Textured">
  <a:themeElements>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1286</TotalTime>
  <Words>810</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Textured</vt:lpstr>
      <vt:lpstr>Fruit of the Spirit  Galatians 5:22-23</vt:lpstr>
      <vt:lpstr>God Wants Us To Be Filled With Joy (and the right kind of Joy)</vt:lpstr>
      <vt:lpstr>PowerPoint Presentation</vt:lpstr>
      <vt:lpstr>3 Reasons the Christian Should Be Filled with JOY.</vt:lpstr>
      <vt:lpstr>PowerPoint Presentation</vt:lpstr>
      <vt:lpstr>PowerPoint Presentation</vt:lpstr>
      <vt:lpstr>Being in Christ Allows Us To “Rejoice Always”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 In Prison (Philippians 1:12-30)</dc:title>
  <dc:creator>Copelands</dc:creator>
  <cp:lastModifiedBy>Windows User</cp:lastModifiedBy>
  <cp:revision>37</cp:revision>
  <cp:lastPrinted>2019-06-23T12:40:58Z</cp:lastPrinted>
  <dcterms:created xsi:type="dcterms:W3CDTF">2004-02-15T03:08:56Z</dcterms:created>
  <dcterms:modified xsi:type="dcterms:W3CDTF">2019-08-07T14:42:39Z</dcterms:modified>
</cp:coreProperties>
</file>