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60" r:id="rId4"/>
    <p:sldId id="294" r:id="rId5"/>
    <p:sldId id="262" r:id="rId6"/>
    <p:sldId id="263" r:id="rId7"/>
    <p:sldId id="264" r:id="rId8"/>
    <p:sldId id="265" r:id="rId9"/>
    <p:sldId id="266" r:id="rId10"/>
    <p:sldId id="267" r:id="rId11"/>
    <p:sldId id="268" r:id="rId12"/>
    <p:sldId id="269" r:id="rId13"/>
    <p:sldId id="270" r:id="rId14"/>
    <p:sldId id="282" r:id="rId15"/>
    <p:sldId id="284" r:id="rId16"/>
    <p:sldId id="286" r:id="rId17"/>
    <p:sldId id="287" r:id="rId18"/>
    <p:sldId id="288" r:id="rId19"/>
    <p:sldId id="290" r:id="rId20"/>
    <p:sldId id="291" r:id="rId21"/>
    <p:sldId id="292" r:id="rId22"/>
    <p:sldId id="261" r:id="rId23"/>
    <p:sldId id="293" r:id="rId24"/>
    <p:sldId id="258" r:id="rId25"/>
    <p:sldId id="285" r:id="rId26"/>
    <p:sldId id="259"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674" y="-234"/>
      </p:cViewPr>
      <p:guideLst>
        <p:guide orient="horz" pos="2160"/>
        <p:guide pos="2880"/>
      </p:guideLst>
    </p:cSldViewPr>
  </p:slideViewPr>
  <p:notesTextViewPr>
    <p:cViewPr>
      <p:scale>
        <a:sx n="1" d="1"/>
        <a:sy n="1" d="1"/>
      </p:scale>
      <p:origin x="0" y="0"/>
    </p:cViewPr>
  </p:notesTextViewPr>
  <p:sorterViewPr>
    <p:cViewPr>
      <p:scale>
        <a:sx n="100" d="100"/>
        <a:sy n="100" d="100"/>
      </p:scale>
      <p:origin x="0" y="23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B6F58E7-ECA0-4A13-BE10-2D3254A3010F}" type="datetimeFigureOut">
              <a:rPr lang="en-US" smtClean="0"/>
              <a:t>8/25/2019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C6091C9-F073-45B3-AA26-22389D68CC24}" type="slidenum">
              <a:rPr lang="en-US" smtClean="0"/>
              <a:t>‹#›</a:t>
            </a:fld>
            <a:endParaRPr lang="en-US"/>
          </a:p>
        </p:txBody>
      </p:sp>
    </p:spTree>
    <p:extLst>
      <p:ext uri="{BB962C8B-B14F-4D97-AF65-F5344CB8AC3E}">
        <p14:creationId xmlns:p14="http://schemas.microsoft.com/office/powerpoint/2010/main" val="6875684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B2A191-265D-46C3-AC2C-B881BEB2F069}"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52894422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2A191-265D-46C3-AC2C-B881BEB2F069}"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165950660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B2A191-265D-46C3-AC2C-B881BEB2F069}"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221294001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2B2A191-265D-46C3-AC2C-B881BEB2F069}"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38457144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2A191-265D-46C3-AC2C-B881BEB2F069}" type="datetimeFigureOut">
              <a:rPr lang="en-US" smtClean="0"/>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233948971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B2A191-265D-46C3-AC2C-B881BEB2F069}"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405198478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B2A191-265D-46C3-AC2C-B881BEB2F069}" type="datetimeFigureOut">
              <a:rPr lang="en-US" smtClean="0"/>
              <a:t>8/25/2019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360969790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B2A191-265D-46C3-AC2C-B881BEB2F069}" type="datetimeFigureOut">
              <a:rPr lang="en-US" smtClean="0"/>
              <a:t>8/25/2019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282323718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2A191-265D-46C3-AC2C-B881BEB2F069}" type="datetimeFigureOut">
              <a:rPr lang="en-US" smtClean="0"/>
              <a:t>8/25/2019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193682585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2A191-265D-46C3-AC2C-B881BEB2F069}"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4293232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2A191-265D-46C3-AC2C-B881BEB2F069}" type="datetimeFigureOut">
              <a:rPr lang="en-US" smtClean="0"/>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BFA86-1B1D-4BF8-BE6C-C76250042FDA}" type="slidenum">
              <a:rPr lang="en-US" smtClean="0"/>
              <a:t>‹#›</a:t>
            </a:fld>
            <a:endParaRPr lang="en-US"/>
          </a:p>
        </p:txBody>
      </p:sp>
    </p:spTree>
    <p:extLst>
      <p:ext uri="{BB962C8B-B14F-4D97-AF65-F5344CB8AC3E}">
        <p14:creationId xmlns:p14="http://schemas.microsoft.com/office/powerpoint/2010/main" val="34427122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2A191-265D-46C3-AC2C-B881BEB2F069}" type="datetimeFigureOut">
              <a:rPr lang="en-US" smtClean="0"/>
              <a:t>8/25/2019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BFA86-1B1D-4BF8-BE6C-C76250042FDA}" type="slidenum">
              <a:rPr lang="en-US" smtClean="0"/>
              <a:t>‹#›</a:t>
            </a:fld>
            <a:endParaRPr lang="en-US"/>
          </a:p>
        </p:txBody>
      </p:sp>
    </p:spTree>
    <p:extLst>
      <p:ext uri="{BB962C8B-B14F-4D97-AF65-F5344CB8AC3E}">
        <p14:creationId xmlns:p14="http://schemas.microsoft.com/office/powerpoint/2010/main" val="315261010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831975"/>
          </a:xfrm>
        </p:spPr>
        <p:txBody>
          <a:bodyPr>
            <a:normAutofit/>
          </a:bodyPr>
          <a:lstStyle/>
          <a:p>
            <a:r>
              <a:rPr lang="en-US" sz="6000" b="1" dirty="0" smtClean="0">
                <a:effectLst>
                  <a:outerShdw blurRad="38100" dist="38100" dir="2700000" algn="tl">
                    <a:srgbClr val="000000">
                      <a:alpha val="43137"/>
                    </a:srgbClr>
                  </a:outerShdw>
                </a:effectLst>
              </a:rPr>
              <a:t>Seven Baptisms</a:t>
            </a:r>
            <a:endParaRPr lang="en-US" sz="6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943600" y="5486400"/>
            <a:ext cx="2895600" cy="914400"/>
          </a:xfrm>
        </p:spPr>
        <p:txBody>
          <a:bodyPr>
            <a:normAutofit/>
          </a:bodyPr>
          <a:lstStyle/>
          <a:p>
            <a:r>
              <a:rPr lang="en-US" sz="2000" dirty="0" smtClean="0"/>
              <a:t>Lake Gibson</a:t>
            </a:r>
          </a:p>
          <a:p>
            <a:r>
              <a:rPr lang="en-US" sz="2000" dirty="0" smtClean="0"/>
              <a:t>August 25, 2019</a:t>
            </a:r>
            <a:endParaRPr lang="en-US" sz="2000" dirty="0"/>
          </a:p>
        </p:txBody>
      </p:sp>
    </p:spTree>
    <p:extLst>
      <p:ext uri="{BB962C8B-B14F-4D97-AF65-F5344CB8AC3E}">
        <p14:creationId xmlns:p14="http://schemas.microsoft.com/office/powerpoint/2010/main" val="57206397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smtClean="0"/>
              <a:t>5.  The Baptism Unto Moses </a:t>
            </a:r>
            <a:r>
              <a:rPr lang="en-US" dirty="0"/>
              <a:t>I</a:t>
            </a:r>
            <a:r>
              <a:rPr lang="en-US" dirty="0" smtClean="0"/>
              <a:t>n </a:t>
            </a:r>
            <a:br>
              <a:rPr lang="en-US" dirty="0" smtClean="0"/>
            </a:br>
            <a:r>
              <a:rPr lang="en-US" dirty="0" smtClean="0"/>
              <a:t>The Cloud And In The Sea</a:t>
            </a:r>
            <a:endParaRPr lang="en-US" dirty="0"/>
          </a:p>
        </p:txBody>
      </p:sp>
      <p:sp>
        <p:nvSpPr>
          <p:cNvPr id="3" name="Content Placeholder 2"/>
          <p:cNvSpPr>
            <a:spLocks noGrp="1"/>
          </p:cNvSpPr>
          <p:nvPr>
            <p:ph idx="1"/>
          </p:nvPr>
        </p:nvSpPr>
        <p:spPr>
          <a:xfrm>
            <a:off x="457200" y="2057400"/>
            <a:ext cx="8229600" cy="4572000"/>
          </a:xfrm>
        </p:spPr>
        <p:txBody>
          <a:bodyPr/>
          <a:lstStyle/>
          <a:p>
            <a:r>
              <a:rPr lang="en-US" b="1" dirty="0" smtClean="0"/>
              <a:t>1 Corinthians 10:1-13 i</a:t>
            </a:r>
            <a:r>
              <a:rPr lang="en-US" dirty="0" smtClean="0"/>
              <a:t>s a continuation of  chapter nine (9:24-27). </a:t>
            </a:r>
          </a:p>
          <a:p>
            <a:pPr lvl="1"/>
            <a:r>
              <a:rPr lang="en-US" dirty="0" smtClean="0"/>
              <a:t>Running the race.</a:t>
            </a:r>
          </a:p>
          <a:p>
            <a:pPr lvl="1"/>
            <a:r>
              <a:rPr lang="en-US" dirty="0" smtClean="0"/>
              <a:t>Exercising self control</a:t>
            </a:r>
          </a:p>
          <a:p>
            <a:pPr lvl="1"/>
            <a:r>
              <a:rPr lang="en-US" dirty="0" smtClean="0"/>
              <a:t>“But I buffet my body, and bring it into bondage; lest by any means, after that I have preached to other, I myself should be rejected.” (9:27)</a:t>
            </a:r>
            <a:endParaRPr lang="en-US" dirty="0"/>
          </a:p>
          <a:p>
            <a:r>
              <a:rPr lang="en-US" b="1" dirty="0" smtClean="0"/>
              <a:t>The theme of self-control continues…</a:t>
            </a:r>
          </a:p>
          <a:p>
            <a:endParaRPr lang="en-US" dirty="0"/>
          </a:p>
        </p:txBody>
      </p:sp>
    </p:spTree>
    <p:extLst>
      <p:ext uri="{BB962C8B-B14F-4D97-AF65-F5344CB8AC3E}">
        <p14:creationId xmlns:p14="http://schemas.microsoft.com/office/powerpoint/2010/main" val="1946926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Illustration of Faithless Israel</a:t>
            </a:r>
            <a:endParaRPr lang="en-US" dirty="0"/>
          </a:p>
        </p:txBody>
      </p:sp>
      <p:sp>
        <p:nvSpPr>
          <p:cNvPr id="6" name="Text Placeholder 5"/>
          <p:cNvSpPr>
            <a:spLocks noGrp="1"/>
          </p:cNvSpPr>
          <p:nvPr>
            <p:ph type="body" idx="1"/>
          </p:nvPr>
        </p:nvSpPr>
        <p:spPr/>
        <p:txBody>
          <a:bodyPr>
            <a:normAutofit/>
          </a:bodyPr>
          <a:lstStyle/>
          <a:p>
            <a:pPr algn="ctr"/>
            <a:r>
              <a:rPr lang="en-US" sz="2800" dirty="0" smtClean="0"/>
              <a:t>Physical Israel</a:t>
            </a:r>
            <a:endParaRPr lang="en-US" sz="2800" dirty="0"/>
          </a:p>
        </p:txBody>
      </p:sp>
      <p:sp>
        <p:nvSpPr>
          <p:cNvPr id="3" name="Content Placeholder 2"/>
          <p:cNvSpPr>
            <a:spLocks noGrp="1"/>
          </p:cNvSpPr>
          <p:nvPr>
            <p:ph sz="half" idx="2"/>
          </p:nvPr>
        </p:nvSpPr>
        <p:spPr/>
        <p:txBody>
          <a:bodyPr/>
          <a:lstStyle/>
          <a:p>
            <a:r>
              <a:rPr lang="en-US" dirty="0" smtClean="0"/>
              <a:t>Bondage of Egypt</a:t>
            </a:r>
            <a:endParaRPr lang="en-US" dirty="0"/>
          </a:p>
          <a:p>
            <a:r>
              <a:rPr lang="en-US" dirty="0" smtClean="0"/>
              <a:t>Baptized unto Moses</a:t>
            </a:r>
          </a:p>
          <a:p>
            <a:r>
              <a:rPr lang="en-US" dirty="0" smtClean="0"/>
              <a:t>Came to Sinai and made a covenant with God </a:t>
            </a:r>
          </a:p>
          <a:p>
            <a:r>
              <a:rPr lang="en-US" dirty="0" smtClean="0"/>
              <a:t>Ate of manna, drank from the rock. </a:t>
            </a:r>
          </a:p>
          <a:p>
            <a:r>
              <a:rPr lang="en-US" dirty="0" smtClean="0"/>
              <a:t>Many fell in the wilderness</a:t>
            </a:r>
          </a:p>
          <a:p>
            <a:r>
              <a:rPr lang="en-US" dirty="0" smtClean="0"/>
              <a:t>The goal was Canaan</a:t>
            </a:r>
            <a:endParaRPr lang="en-US" dirty="0"/>
          </a:p>
        </p:txBody>
      </p:sp>
      <p:sp>
        <p:nvSpPr>
          <p:cNvPr id="7" name="Text Placeholder 6"/>
          <p:cNvSpPr>
            <a:spLocks noGrp="1"/>
          </p:cNvSpPr>
          <p:nvPr>
            <p:ph type="body" sz="quarter" idx="3"/>
          </p:nvPr>
        </p:nvSpPr>
        <p:spPr/>
        <p:txBody>
          <a:bodyPr>
            <a:noAutofit/>
          </a:bodyPr>
          <a:lstStyle/>
          <a:p>
            <a:pPr algn="ctr"/>
            <a:r>
              <a:rPr lang="en-US" sz="2800" dirty="0" smtClean="0"/>
              <a:t>Spiritual Israel </a:t>
            </a:r>
            <a:endParaRPr lang="en-US" sz="2800" dirty="0"/>
          </a:p>
        </p:txBody>
      </p:sp>
      <p:sp>
        <p:nvSpPr>
          <p:cNvPr id="8" name="Content Placeholder 7"/>
          <p:cNvSpPr>
            <a:spLocks noGrp="1"/>
          </p:cNvSpPr>
          <p:nvPr>
            <p:ph sz="quarter" idx="4"/>
          </p:nvPr>
        </p:nvSpPr>
        <p:spPr/>
        <p:txBody>
          <a:bodyPr/>
          <a:lstStyle/>
          <a:p>
            <a:r>
              <a:rPr lang="en-US" dirty="0" smtClean="0"/>
              <a:t>Bondage of sin</a:t>
            </a:r>
          </a:p>
          <a:p>
            <a:r>
              <a:rPr lang="en-US" dirty="0" smtClean="0"/>
              <a:t>Baptized into Christ</a:t>
            </a:r>
          </a:p>
          <a:p>
            <a:r>
              <a:rPr lang="en-US" dirty="0" smtClean="0"/>
              <a:t>New covenant with God through Jesus</a:t>
            </a:r>
          </a:p>
          <a:p>
            <a:r>
              <a:rPr lang="en-US" dirty="0" smtClean="0"/>
              <a:t>Eat of spiritual manna, drink of the water of life.</a:t>
            </a:r>
          </a:p>
          <a:p>
            <a:r>
              <a:rPr lang="en-US" dirty="0" smtClean="0"/>
              <a:t>Warnings!  Don’t fall.</a:t>
            </a:r>
          </a:p>
          <a:p>
            <a:r>
              <a:rPr lang="en-US" dirty="0" smtClean="0"/>
              <a:t>Our goal is heaven!</a:t>
            </a:r>
            <a:endParaRPr lang="en-US" dirty="0"/>
          </a:p>
        </p:txBody>
      </p:sp>
      <p:sp>
        <p:nvSpPr>
          <p:cNvPr id="9" name="TextBox 8"/>
          <p:cNvSpPr txBox="1"/>
          <p:nvPr/>
        </p:nvSpPr>
        <p:spPr>
          <a:xfrm>
            <a:off x="506681" y="5867400"/>
            <a:ext cx="8354723" cy="461665"/>
          </a:xfrm>
          <a:prstGeom prst="rect">
            <a:avLst/>
          </a:prstGeom>
          <a:noFill/>
        </p:spPr>
        <p:txBody>
          <a:bodyPr wrap="none" rtlCol="0">
            <a:spAutoFit/>
          </a:bodyPr>
          <a:lstStyle/>
          <a:p>
            <a:r>
              <a:rPr lang="en-US" sz="2400" b="1" dirty="0" smtClean="0"/>
              <a:t>The baptism unto Moses was a figure of our baptism into Christ.</a:t>
            </a:r>
            <a:endParaRPr lang="en-US" sz="2400" b="1" dirty="0"/>
          </a:p>
        </p:txBody>
      </p:sp>
    </p:spTree>
    <p:extLst>
      <p:ext uri="{BB962C8B-B14F-4D97-AF65-F5344CB8AC3E}">
        <p14:creationId xmlns:p14="http://schemas.microsoft.com/office/powerpoint/2010/main" val="267685586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1263732"/>
          </a:xfrm>
        </p:spPr>
        <p:txBody>
          <a:bodyPr/>
          <a:lstStyle/>
          <a:p>
            <a:r>
              <a:rPr lang="en-US" dirty="0" smtClean="0"/>
              <a:t>6.  Baptism for the Dead</a:t>
            </a:r>
            <a:endParaRPr lang="en-US" dirty="0"/>
          </a:p>
        </p:txBody>
      </p:sp>
      <p:sp>
        <p:nvSpPr>
          <p:cNvPr id="8" name="Content Placeholder 7"/>
          <p:cNvSpPr>
            <a:spLocks noGrp="1"/>
          </p:cNvSpPr>
          <p:nvPr>
            <p:ph idx="1"/>
          </p:nvPr>
        </p:nvSpPr>
        <p:spPr>
          <a:xfrm>
            <a:off x="457200" y="1295400"/>
            <a:ext cx="8229600" cy="5181600"/>
          </a:xfrm>
        </p:spPr>
        <p:txBody>
          <a:bodyPr>
            <a:normAutofit/>
          </a:bodyPr>
          <a:lstStyle/>
          <a:p>
            <a:r>
              <a:rPr lang="en-US" b="1" dirty="0" smtClean="0"/>
              <a:t>1 Corinthians 15:29-34</a:t>
            </a:r>
          </a:p>
          <a:p>
            <a:r>
              <a:rPr lang="en-US" dirty="0" smtClean="0"/>
              <a:t>The Context of 1 Cor. 15 – </a:t>
            </a:r>
            <a:r>
              <a:rPr lang="en-US" b="1" dirty="0" smtClean="0"/>
              <a:t>The Resurrection</a:t>
            </a:r>
          </a:p>
          <a:p>
            <a:pPr lvl="1"/>
            <a:r>
              <a:rPr lang="en-US" dirty="0"/>
              <a:t> </a:t>
            </a:r>
            <a:r>
              <a:rPr lang="en-US" b="1" dirty="0" smtClean="0"/>
              <a:t>Proof </a:t>
            </a:r>
            <a:r>
              <a:rPr lang="en-US" dirty="0" smtClean="0"/>
              <a:t>– the resurrection appearances. (1-11)</a:t>
            </a:r>
          </a:p>
          <a:p>
            <a:pPr lvl="1"/>
            <a:r>
              <a:rPr lang="en-US" b="1" dirty="0" smtClean="0"/>
              <a:t>Consequences</a:t>
            </a:r>
            <a:r>
              <a:rPr lang="en-US" dirty="0" smtClean="0"/>
              <a:t> if Christ not raised. (12-19)</a:t>
            </a:r>
          </a:p>
          <a:p>
            <a:pPr lvl="1"/>
            <a:r>
              <a:rPr lang="en-US" b="1" dirty="0" smtClean="0"/>
              <a:t>Christ the first-fruits </a:t>
            </a:r>
            <a:r>
              <a:rPr lang="en-US" dirty="0" smtClean="0"/>
              <a:t>(20-28)</a:t>
            </a:r>
          </a:p>
          <a:p>
            <a:pPr lvl="1"/>
            <a:r>
              <a:rPr lang="en-US" b="1" dirty="0"/>
              <a:t>Questions:</a:t>
            </a:r>
          </a:p>
          <a:p>
            <a:pPr lvl="2"/>
            <a:r>
              <a:rPr lang="en-US" dirty="0" smtClean="0"/>
              <a:t>If the dead are not raised, why are they baptized for them? (29-30)</a:t>
            </a:r>
          </a:p>
          <a:p>
            <a:pPr lvl="2"/>
            <a:r>
              <a:rPr lang="en-US" dirty="0" smtClean="0"/>
              <a:t>If the dead are not raised, what is the profit to my struggle against enemies? (32)</a:t>
            </a:r>
            <a:endParaRPr lang="en-US" dirty="0"/>
          </a:p>
        </p:txBody>
      </p:sp>
    </p:spTree>
    <p:extLst>
      <p:ext uri="{BB962C8B-B14F-4D97-AF65-F5344CB8AC3E}">
        <p14:creationId xmlns:p14="http://schemas.microsoft.com/office/powerpoint/2010/main" val="351204929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Proxy Baptism</a:t>
            </a:r>
            <a:endParaRPr lang="en-US" dirty="0"/>
          </a:p>
        </p:txBody>
      </p:sp>
      <p:sp>
        <p:nvSpPr>
          <p:cNvPr id="3" name="Content Placeholder 2"/>
          <p:cNvSpPr>
            <a:spLocks noGrp="1"/>
          </p:cNvSpPr>
          <p:nvPr>
            <p:ph idx="1"/>
          </p:nvPr>
        </p:nvSpPr>
        <p:spPr>
          <a:xfrm>
            <a:off x="457200" y="1600200"/>
            <a:ext cx="8382000" cy="4525963"/>
          </a:xfrm>
        </p:spPr>
        <p:txBody>
          <a:bodyPr/>
          <a:lstStyle/>
          <a:p>
            <a:pPr marL="514350" indent="-514350">
              <a:buFont typeface="+mj-lt"/>
              <a:buAutoNum type="arabicPeriod"/>
            </a:pPr>
            <a:r>
              <a:rPr lang="en-US" b="1" dirty="0" smtClean="0"/>
              <a:t>Principle of Personal Responsibility</a:t>
            </a:r>
          </a:p>
          <a:p>
            <a:pPr lvl="1"/>
            <a:r>
              <a:rPr lang="en-US" sz="2900" b="1" dirty="0" smtClean="0"/>
              <a:t>2 Cor. 5:10 </a:t>
            </a:r>
            <a:r>
              <a:rPr lang="en-US" sz="2900" dirty="0" smtClean="0"/>
              <a:t>– “For </a:t>
            </a:r>
            <a:r>
              <a:rPr lang="en-US" sz="2900" dirty="0"/>
              <a:t>we must all be made manifest before the judgment-seat of Christ; </a:t>
            </a:r>
            <a:r>
              <a:rPr lang="en-US" sz="2900" b="1" u="sng" dirty="0"/>
              <a:t>that each one</a:t>
            </a:r>
            <a:r>
              <a:rPr lang="en-US" sz="2900" b="1" dirty="0"/>
              <a:t> </a:t>
            </a:r>
            <a:r>
              <a:rPr lang="en-US" sz="2900" dirty="0"/>
              <a:t>may receive the things done in the body, </a:t>
            </a:r>
            <a:r>
              <a:rPr lang="en-US" sz="2900" b="1" u="sng" dirty="0"/>
              <a:t>according to what he hath done</a:t>
            </a:r>
            <a:r>
              <a:rPr lang="en-US" sz="2900" dirty="0"/>
              <a:t>, whether it be good or bad</a:t>
            </a:r>
            <a:r>
              <a:rPr lang="en-US" sz="2900" dirty="0" smtClean="0"/>
              <a:t>.”</a:t>
            </a:r>
          </a:p>
          <a:p>
            <a:pPr lvl="1"/>
            <a:r>
              <a:rPr lang="en-US" sz="2900" b="1" dirty="0" smtClean="0"/>
              <a:t>Ezek. 18:20 </a:t>
            </a:r>
            <a:r>
              <a:rPr lang="en-US" sz="2900" dirty="0" smtClean="0"/>
              <a:t>– “The </a:t>
            </a:r>
            <a:r>
              <a:rPr lang="en-US" sz="2900" b="1" u="sng" dirty="0"/>
              <a:t>soul</a:t>
            </a:r>
            <a:r>
              <a:rPr lang="en-US" sz="2900" dirty="0"/>
              <a:t> that </a:t>
            </a:r>
            <a:r>
              <a:rPr lang="en-US" sz="2900" dirty="0" err="1"/>
              <a:t>sinneth</a:t>
            </a:r>
            <a:r>
              <a:rPr lang="en-US" sz="2900" dirty="0"/>
              <a:t>, </a:t>
            </a:r>
            <a:r>
              <a:rPr lang="en-US" sz="2900" b="1" u="sng" dirty="0"/>
              <a:t>it shall die</a:t>
            </a:r>
            <a:r>
              <a:rPr lang="en-US" sz="2900" dirty="0" smtClean="0"/>
              <a:t>” </a:t>
            </a:r>
          </a:p>
          <a:p>
            <a:pPr lvl="1"/>
            <a:r>
              <a:rPr lang="en-US" sz="2900" dirty="0"/>
              <a:t>Mark 16:16 – “</a:t>
            </a:r>
            <a:r>
              <a:rPr lang="en-US" sz="2900" b="1" u="sng" dirty="0"/>
              <a:t>He</a:t>
            </a:r>
            <a:r>
              <a:rPr lang="en-US" sz="2900" dirty="0"/>
              <a:t> that believeth and is baptized shall be </a:t>
            </a:r>
            <a:r>
              <a:rPr lang="en-US" sz="2900" dirty="0" smtClean="0"/>
              <a:t>saved.”</a:t>
            </a:r>
            <a:endParaRPr lang="en-US" sz="2900" dirty="0"/>
          </a:p>
          <a:p>
            <a:endParaRPr lang="en-US" dirty="0"/>
          </a:p>
        </p:txBody>
      </p:sp>
    </p:spTree>
    <p:extLst>
      <p:ext uri="{BB962C8B-B14F-4D97-AF65-F5344CB8AC3E}">
        <p14:creationId xmlns:p14="http://schemas.microsoft.com/office/powerpoint/2010/main" val="49173059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792162"/>
          </a:xfrm>
        </p:spPr>
        <p:txBody>
          <a:bodyPr>
            <a:normAutofit/>
          </a:bodyPr>
          <a:lstStyle/>
          <a:p>
            <a:pPr algn="l"/>
            <a:r>
              <a:rPr lang="en-US" sz="3600" dirty="0" smtClean="0"/>
              <a:t>2.  </a:t>
            </a:r>
            <a:r>
              <a:rPr lang="en-US" sz="3600" b="1" dirty="0" smtClean="0"/>
              <a:t>At Death, Our Fate Is Sealed</a:t>
            </a:r>
            <a:endParaRPr lang="en-US" sz="3600" b="1" dirty="0"/>
          </a:p>
        </p:txBody>
      </p:sp>
      <p:sp>
        <p:nvSpPr>
          <p:cNvPr id="3" name="Content Placeholder 2"/>
          <p:cNvSpPr>
            <a:spLocks noGrp="1"/>
          </p:cNvSpPr>
          <p:nvPr>
            <p:ph idx="1"/>
          </p:nvPr>
        </p:nvSpPr>
        <p:spPr>
          <a:xfrm>
            <a:off x="381000" y="1600200"/>
            <a:ext cx="8305800" cy="4709161"/>
          </a:xfrm>
        </p:spPr>
        <p:txBody>
          <a:bodyPr>
            <a:normAutofit lnSpcReduction="10000"/>
          </a:bodyPr>
          <a:lstStyle/>
          <a:p>
            <a:r>
              <a:rPr lang="en-US" dirty="0" smtClean="0"/>
              <a:t>The story of the </a:t>
            </a:r>
            <a:r>
              <a:rPr lang="en-US" b="1" dirty="0" smtClean="0"/>
              <a:t>rich man and Lazarus </a:t>
            </a:r>
            <a:r>
              <a:rPr lang="en-US" dirty="0" smtClean="0"/>
              <a:t>(Luke 16:19-31).</a:t>
            </a:r>
          </a:p>
          <a:p>
            <a:pPr lvl="1"/>
            <a:r>
              <a:rPr lang="en-US" dirty="0" smtClean="0"/>
              <a:t>The rich man and Lazarus </a:t>
            </a:r>
            <a:r>
              <a:rPr lang="en-US" b="1" dirty="0" smtClean="0"/>
              <a:t>both die</a:t>
            </a:r>
            <a:r>
              <a:rPr lang="en-US" dirty="0" smtClean="0"/>
              <a:t>; Lazarus to  Abraham’s bosom, the rich man to torment.</a:t>
            </a:r>
          </a:p>
          <a:p>
            <a:pPr lvl="1"/>
            <a:r>
              <a:rPr lang="en-US" b="1" dirty="0" smtClean="0"/>
              <a:t>Rich man</a:t>
            </a:r>
            <a:r>
              <a:rPr lang="en-US" dirty="0" smtClean="0"/>
              <a:t>: “Father Abraham, have mercy on me…” (v. 24)</a:t>
            </a:r>
          </a:p>
          <a:p>
            <a:pPr lvl="1"/>
            <a:r>
              <a:rPr lang="en-US" dirty="0" smtClean="0"/>
              <a:t>“Between us and you there is a great gulf fixed, that they that would pass from hence to you </a:t>
            </a:r>
            <a:r>
              <a:rPr lang="en-US" b="1" dirty="0" smtClean="0"/>
              <a:t>may not be able</a:t>
            </a:r>
            <a:r>
              <a:rPr lang="en-US" dirty="0" smtClean="0"/>
              <a:t>, and that </a:t>
            </a:r>
            <a:r>
              <a:rPr lang="en-US" b="1" dirty="0"/>
              <a:t>none may cross over</a:t>
            </a:r>
            <a:r>
              <a:rPr lang="en-US" dirty="0" smtClean="0"/>
              <a:t> from thence to us.”  (v. 26)</a:t>
            </a:r>
          </a:p>
          <a:p>
            <a:pPr lvl="1"/>
            <a:endParaRPr lang="en-US" dirty="0"/>
          </a:p>
        </p:txBody>
      </p:sp>
    </p:spTree>
    <p:extLst>
      <p:ext uri="{BB962C8B-B14F-4D97-AF65-F5344CB8AC3E}">
        <p14:creationId xmlns:p14="http://schemas.microsoft.com/office/powerpoint/2010/main" val="386424997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4000" b="1" dirty="0" smtClean="0"/>
              <a:t>So, If </a:t>
            </a:r>
            <a:r>
              <a:rPr lang="en-US" sz="4000" b="1" u="sng" dirty="0" smtClean="0"/>
              <a:t>Not</a:t>
            </a:r>
            <a:r>
              <a:rPr lang="en-US" sz="4000" b="1" dirty="0" smtClean="0"/>
              <a:t> Proxy Baptism, </a:t>
            </a:r>
            <a:br>
              <a:rPr lang="en-US" sz="4000" b="1" dirty="0" smtClean="0"/>
            </a:br>
            <a:r>
              <a:rPr lang="en-US" sz="4000" b="1" dirty="0" smtClean="0"/>
              <a:t>What Does This Passage Teach?</a:t>
            </a:r>
            <a:endParaRPr lang="en-US" sz="4000" b="1" dirty="0"/>
          </a:p>
        </p:txBody>
      </p:sp>
      <p:sp>
        <p:nvSpPr>
          <p:cNvPr id="3" name="Content Placeholder 2"/>
          <p:cNvSpPr>
            <a:spLocks noGrp="1"/>
          </p:cNvSpPr>
          <p:nvPr>
            <p:ph idx="1"/>
          </p:nvPr>
        </p:nvSpPr>
        <p:spPr>
          <a:xfrm>
            <a:off x="381000" y="1828800"/>
            <a:ext cx="8305800" cy="4724399"/>
          </a:xfrm>
        </p:spPr>
        <p:txBody>
          <a:bodyPr/>
          <a:lstStyle/>
          <a:p>
            <a:pPr>
              <a:spcAft>
                <a:spcPts val="600"/>
              </a:spcAft>
            </a:pPr>
            <a:r>
              <a:rPr lang="en-US" dirty="0" smtClean="0"/>
              <a:t>The passage is </a:t>
            </a:r>
            <a:r>
              <a:rPr lang="en-US" b="1" dirty="0"/>
              <a:t>admittedly </a:t>
            </a:r>
            <a:r>
              <a:rPr lang="en-US" b="1" dirty="0" smtClean="0"/>
              <a:t>difficult. </a:t>
            </a:r>
          </a:p>
          <a:p>
            <a:pPr>
              <a:spcAft>
                <a:spcPts val="600"/>
              </a:spcAft>
            </a:pPr>
            <a:r>
              <a:rPr lang="en-US" dirty="0" smtClean="0"/>
              <a:t>Our understanding must … </a:t>
            </a:r>
          </a:p>
          <a:p>
            <a:pPr marL="457200" lvl="1" indent="0">
              <a:spcAft>
                <a:spcPts val="600"/>
              </a:spcAft>
              <a:buNone/>
            </a:pPr>
            <a:r>
              <a:rPr lang="en-US" dirty="0" smtClean="0"/>
              <a:t>…fit with the </a:t>
            </a:r>
            <a:r>
              <a:rPr lang="en-US" b="1" dirty="0" smtClean="0"/>
              <a:t>overall teaching </a:t>
            </a:r>
            <a:r>
              <a:rPr lang="en-US" dirty="0" smtClean="0"/>
              <a:t>of the Bible.</a:t>
            </a:r>
          </a:p>
          <a:p>
            <a:pPr marL="457200" lvl="1" indent="0">
              <a:spcAft>
                <a:spcPts val="600"/>
              </a:spcAft>
              <a:buNone/>
            </a:pPr>
            <a:r>
              <a:rPr lang="en-US" dirty="0" smtClean="0"/>
              <a:t>…fit with the </a:t>
            </a:r>
            <a:r>
              <a:rPr lang="en-US" b="1" dirty="0"/>
              <a:t>context</a:t>
            </a:r>
            <a:r>
              <a:rPr lang="en-US" dirty="0" smtClean="0"/>
              <a:t> of the immediate passage.  </a:t>
            </a:r>
            <a:endParaRPr lang="en-US" dirty="0"/>
          </a:p>
        </p:txBody>
      </p:sp>
    </p:spTree>
    <p:extLst>
      <p:ext uri="{BB962C8B-B14F-4D97-AF65-F5344CB8AC3E}">
        <p14:creationId xmlns:p14="http://schemas.microsoft.com/office/powerpoint/2010/main" val="114024621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924800" cy="5943600"/>
          </a:xfrm>
        </p:spPr>
        <p:txBody>
          <a:bodyPr/>
          <a:lstStyle/>
          <a:p>
            <a:pPr>
              <a:spcBef>
                <a:spcPts val="600"/>
              </a:spcBef>
              <a:spcAft>
                <a:spcPts val="600"/>
              </a:spcAft>
            </a:pPr>
            <a:r>
              <a:rPr lang="en-US" b="1" dirty="0" smtClean="0"/>
              <a:t>1 Cor. 15:29-34 – Two additional arguments for the truth of the resurrection.</a:t>
            </a:r>
          </a:p>
          <a:p>
            <a:pPr marL="834390" lvl="1" indent="-514350">
              <a:spcBef>
                <a:spcPts val="600"/>
              </a:spcBef>
              <a:spcAft>
                <a:spcPts val="600"/>
              </a:spcAft>
              <a:buFont typeface="+mj-lt"/>
              <a:buAutoNum type="arabicPeriod"/>
            </a:pPr>
            <a:r>
              <a:rPr lang="en-US" b="1" dirty="0" smtClean="0"/>
              <a:t>Baptism </a:t>
            </a:r>
            <a:r>
              <a:rPr lang="en-US" dirty="0" smtClean="0"/>
              <a:t>(for the dead)</a:t>
            </a:r>
          </a:p>
          <a:p>
            <a:pPr marL="834390" lvl="1" indent="-514350">
              <a:spcBef>
                <a:spcPts val="600"/>
              </a:spcBef>
              <a:spcAft>
                <a:spcPts val="600"/>
              </a:spcAft>
              <a:buFont typeface="+mj-lt"/>
              <a:buAutoNum type="arabicPeriod"/>
            </a:pPr>
            <a:r>
              <a:rPr lang="en-US" b="1" dirty="0" smtClean="0"/>
              <a:t>Being in danger for the gospel </a:t>
            </a:r>
            <a:r>
              <a:rPr lang="en-US" dirty="0" smtClean="0"/>
              <a:t>(30)</a:t>
            </a:r>
          </a:p>
          <a:p>
            <a:pPr lvl="2">
              <a:spcBef>
                <a:spcPts val="600"/>
              </a:spcBef>
              <a:spcAft>
                <a:spcPts val="600"/>
              </a:spcAft>
            </a:pPr>
            <a:r>
              <a:rPr lang="en-US" sz="2800" dirty="0" smtClean="0"/>
              <a:t>“Why do we also stand in jeopardy every hour?” (ASV)</a:t>
            </a:r>
          </a:p>
          <a:p>
            <a:pPr lvl="2">
              <a:spcBef>
                <a:spcPts val="600"/>
              </a:spcBef>
              <a:spcAft>
                <a:spcPts val="600"/>
              </a:spcAft>
            </a:pPr>
            <a:r>
              <a:rPr lang="en-US" sz="2800" dirty="0" smtClean="0"/>
              <a:t>“Why are we also in danger every hour?” (NASB)</a:t>
            </a:r>
          </a:p>
          <a:p>
            <a:pPr lvl="2"/>
            <a:r>
              <a:rPr lang="en-US" sz="2800" b="1" dirty="0"/>
              <a:t>Why would Paul or other </a:t>
            </a:r>
            <a:r>
              <a:rPr lang="en-US" sz="2800" b="1" dirty="0" smtClean="0"/>
              <a:t>Christian put themselves in physical danger, </a:t>
            </a:r>
            <a:r>
              <a:rPr lang="en-US" sz="2800" b="1" dirty="0"/>
              <a:t>if Christ had not been raised from the dead?</a:t>
            </a:r>
          </a:p>
          <a:p>
            <a:endParaRPr lang="en-US" dirty="0"/>
          </a:p>
        </p:txBody>
      </p:sp>
    </p:spTree>
    <p:extLst>
      <p:ext uri="{BB962C8B-B14F-4D97-AF65-F5344CB8AC3E}">
        <p14:creationId xmlns:p14="http://schemas.microsoft.com/office/powerpoint/2010/main" val="19200545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20000" cy="1154097"/>
          </a:xfrm>
        </p:spPr>
        <p:txBody>
          <a:bodyPr>
            <a:normAutofit fontScale="90000"/>
          </a:bodyPr>
          <a:lstStyle/>
          <a:p>
            <a:r>
              <a:rPr lang="en-US" b="1" dirty="0" smtClean="0"/>
              <a:t>Argument for the Resurrection From Their Baptism</a:t>
            </a:r>
            <a:endParaRPr lang="en-US" b="1" dirty="0"/>
          </a:p>
        </p:txBody>
      </p:sp>
      <p:sp>
        <p:nvSpPr>
          <p:cNvPr id="3" name="Content Placeholder 2"/>
          <p:cNvSpPr>
            <a:spLocks noGrp="1"/>
          </p:cNvSpPr>
          <p:nvPr>
            <p:ph idx="1"/>
          </p:nvPr>
        </p:nvSpPr>
        <p:spPr>
          <a:xfrm>
            <a:off x="457200" y="1828800"/>
            <a:ext cx="8229600" cy="4525963"/>
          </a:xfrm>
        </p:spPr>
        <p:txBody>
          <a:bodyPr>
            <a:normAutofit/>
          </a:bodyPr>
          <a:lstStyle/>
          <a:p>
            <a:r>
              <a:rPr lang="en-US" dirty="0" smtClean="0"/>
              <a:t>“Else what shall they do that are baptized for the dead</a:t>
            </a:r>
            <a:r>
              <a:rPr lang="en-US" dirty="0"/>
              <a:t>?</a:t>
            </a:r>
            <a:r>
              <a:rPr lang="en-US" dirty="0" smtClean="0"/>
              <a:t> If the dead are not raised at all, </a:t>
            </a:r>
            <a:r>
              <a:rPr lang="en-US" dirty="0"/>
              <a:t>why then are they baptized for them</a:t>
            </a:r>
            <a:r>
              <a:rPr lang="en-US" dirty="0" smtClean="0"/>
              <a:t>?” (v. 29, ASV)</a:t>
            </a:r>
          </a:p>
          <a:p>
            <a:pPr>
              <a:spcBef>
                <a:spcPts val="1800"/>
              </a:spcBef>
            </a:pPr>
            <a:r>
              <a:rPr lang="en-US" dirty="0" smtClean="0"/>
              <a:t>“Otherwise</a:t>
            </a:r>
            <a:r>
              <a:rPr lang="en-US" dirty="0"/>
              <a:t>, what will those do who are baptized for the dead? If the dead are not raised at all, why then are they baptized for them</a:t>
            </a:r>
            <a:r>
              <a:rPr lang="en-US" dirty="0" smtClean="0"/>
              <a:t>?” (NASB)</a:t>
            </a:r>
            <a:endParaRPr lang="en-US" dirty="0"/>
          </a:p>
        </p:txBody>
      </p:sp>
    </p:spTree>
    <p:extLst>
      <p:ext uri="{BB962C8B-B14F-4D97-AF65-F5344CB8AC3E}">
        <p14:creationId xmlns:p14="http://schemas.microsoft.com/office/powerpoint/2010/main" val="2672291090"/>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smtClean="0"/>
              <a:t>Baptism Pictures The Very Thing That Some of Them Were Denying</a:t>
            </a:r>
            <a:endParaRPr lang="en-US" b="1" dirty="0"/>
          </a:p>
        </p:txBody>
      </p:sp>
      <p:sp>
        <p:nvSpPr>
          <p:cNvPr id="3" name="Content Placeholder 2"/>
          <p:cNvSpPr>
            <a:spLocks noGrp="1"/>
          </p:cNvSpPr>
          <p:nvPr>
            <p:ph idx="1"/>
          </p:nvPr>
        </p:nvSpPr>
        <p:spPr>
          <a:xfrm>
            <a:off x="457200" y="1600200"/>
            <a:ext cx="8229600" cy="4724400"/>
          </a:xfrm>
        </p:spPr>
        <p:txBody>
          <a:bodyPr/>
          <a:lstStyle/>
          <a:p>
            <a:pPr>
              <a:spcAft>
                <a:spcPts val="600"/>
              </a:spcAft>
            </a:pPr>
            <a:r>
              <a:rPr lang="en-US" b="1" dirty="0" smtClean="0"/>
              <a:t>Our baptism is an imitation of the death, burial, and resurrection of Christ</a:t>
            </a:r>
            <a:r>
              <a:rPr lang="en-US" dirty="0" smtClean="0"/>
              <a:t>. </a:t>
            </a:r>
            <a:r>
              <a:rPr lang="en-US" sz="2800" dirty="0" smtClean="0"/>
              <a:t>(Rom. 6:3-4) </a:t>
            </a:r>
          </a:p>
          <a:p>
            <a:pPr lvl="1">
              <a:spcAft>
                <a:spcPts val="600"/>
              </a:spcAft>
            </a:pPr>
            <a:r>
              <a:rPr lang="en-US" sz="3000" dirty="0"/>
              <a:t>“Paul is saying, “Why then are you baptized for (</a:t>
            </a:r>
            <a:r>
              <a:rPr lang="en-US" sz="3000" dirty="0" err="1"/>
              <a:t>huper</a:t>
            </a:r>
            <a:r>
              <a:rPr lang="en-US" sz="3000" dirty="0"/>
              <a:t> – with reference to) the dead, who never rise again, according to your belief?”  Their own practice of baptism is used as an argument against their denial of the resurrection.”  </a:t>
            </a:r>
            <a:r>
              <a:rPr lang="en-US" sz="2400" dirty="0" smtClean="0"/>
              <a:t>(F. </a:t>
            </a:r>
            <a:r>
              <a:rPr lang="en-US" sz="2400" dirty="0" err="1" smtClean="0"/>
              <a:t>Jamerson</a:t>
            </a:r>
            <a:r>
              <a:rPr lang="en-US" sz="2400" dirty="0" smtClean="0"/>
              <a:t>, Guardian </a:t>
            </a:r>
            <a:r>
              <a:rPr lang="en-US" sz="2400" dirty="0"/>
              <a:t>of Truth Magazine, Feb., 1997)</a:t>
            </a:r>
          </a:p>
        </p:txBody>
      </p:sp>
    </p:spTree>
    <p:extLst>
      <p:ext uri="{BB962C8B-B14F-4D97-AF65-F5344CB8AC3E}">
        <p14:creationId xmlns:p14="http://schemas.microsoft.com/office/powerpoint/2010/main" val="3997681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 G. Sewell </a:t>
            </a:r>
            <a:r>
              <a:rPr lang="en-US" sz="3100" dirty="0" smtClean="0"/>
              <a:t>(Quoted by Frank </a:t>
            </a:r>
            <a:r>
              <a:rPr lang="en-US" sz="3100" dirty="0" err="1" smtClean="0"/>
              <a:t>Jamerson</a:t>
            </a:r>
            <a:r>
              <a:rPr lang="en-US" sz="3100" dirty="0" smtClean="0"/>
              <a:t>)</a:t>
            </a:r>
            <a:endParaRPr lang="en-US" sz="3100" dirty="0"/>
          </a:p>
        </p:txBody>
      </p:sp>
      <p:sp>
        <p:nvSpPr>
          <p:cNvPr id="3" name="Content Placeholder 2"/>
          <p:cNvSpPr>
            <a:spLocks noGrp="1"/>
          </p:cNvSpPr>
          <p:nvPr>
            <p:ph idx="1"/>
          </p:nvPr>
        </p:nvSpPr>
        <p:spPr/>
        <p:txBody>
          <a:bodyPr>
            <a:normAutofit/>
          </a:bodyPr>
          <a:lstStyle/>
          <a:p>
            <a:r>
              <a:rPr lang="en-US" sz="3200" dirty="0"/>
              <a:t>"</a:t>
            </a:r>
            <a:r>
              <a:rPr lang="en-US" sz="3200" b="1" dirty="0"/>
              <a:t>All who are buried with Christ in baptism declare by that act that they believe that he was buried and rose again; and in believing that he rose, we at the same time believe and by our action declare our faith in a resurrection of all the </a:t>
            </a:r>
            <a:r>
              <a:rPr lang="en-US" sz="3200" b="1" dirty="0" smtClean="0"/>
              <a:t>dead…  </a:t>
            </a:r>
            <a:endParaRPr lang="en-US" sz="3200" b="1" dirty="0"/>
          </a:p>
        </p:txBody>
      </p:sp>
    </p:spTree>
    <p:extLst>
      <p:ext uri="{BB962C8B-B14F-4D97-AF65-F5344CB8AC3E}">
        <p14:creationId xmlns:p14="http://schemas.microsoft.com/office/powerpoint/2010/main" val="46580804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 Defined</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b="1" dirty="0" smtClean="0"/>
              <a:t>Strong</a:t>
            </a:r>
            <a:r>
              <a:rPr lang="en-US" dirty="0" smtClean="0"/>
              <a:t> - </a:t>
            </a:r>
            <a:r>
              <a:rPr lang="el-GR" dirty="0" smtClean="0"/>
              <a:t>Β</a:t>
            </a:r>
            <a:r>
              <a:rPr lang="en-US" dirty="0" smtClean="0"/>
              <a:t>απ</a:t>
            </a:r>
            <a:r>
              <a:rPr lang="en-US" dirty="0" err="1" smtClean="0"/>
              <a:t>τίζω</a:t>
            </a:r>
            <a:r>
              <a:rPr lang="en-US" dirty="0" smtClean="0"/>
              <a:t> (verb) “1 to dip repeatedly, to immerse, to submerge (of vessels sunk). 2 to cleanse by dipping or submerging, to wash, to make clean with water, to wash one’s self, bathe. 3 to overwhelm.” </a:t>
            </a:r>
          </a:p>
          <a:p>
            <a:r>
              <a:rPr lang="en-US" b="1" dirty="0"/>
              <a:t>Vine</a:t>
            </a:r>
            <a:r>
              <a:rPr lang="en-US" dirty="0" smtClean="0"/>
              <a:t> – “To baptize, primarily a frequentative form of </a:t>
            </a:r>
            <a:r>
              <a:rPr lang="en-US" i="1" dirty="0" err="1" smtClean="0"/>
              <a:t>bapto</a:t>
            </a:r>
            <a:r>
              <a:rPr lang="en-US" dirty="0" smtClean="0"/>
              <a:t>, to dip, was used among the Greeks to signify the dyeing of a garment, or the drawing of water by dipping a vessel into another, etc.”</a:t>
            </a:r>
          </a:p>
        </p:txBody>
      </p:sp>
    </p:spTree>
    <p:extLst>
      <p:ext uri="{BB962C8B-B14F-4D97-AF65-F5344CB8AC3E}">
        <p14:creationId xmlns:p14="http://schemas.microsoft.com/office/powerpoint/2010/main" val="207763180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848600" cy="5471161"/>
          </a:xfrm>
        </p:spPr>
        <p:txBody>
          <a:bodyPr>
            <a:normAutofit/>
          </a:bodyPr>
          <a:lstStyle/>
          <a:p>
            <a:r>
              <a:rPr lang="en-US" sz="3200" dirty="0" smtClean="0"/>
              <a:t>“In </a:t>
            </a:r>
            <a:r>
              <a:rPr lang="en-US" sz="3200" dirty="0"/>
              <a:t>our immersion, therefore, we declare by that action that we believe in the resurrection of all the dead, of Christ first and through him all </a:t>
            </a:r>
            <a:r>
              <a:rPr lang="en-US" sz="3200" dirty="0" smtClean="0"/>
              <a:t>others.  </a:t>
            </a:r>
            <a:r>
              <a:rPr lang="en-US" sz="3200" b="1" dirty="0" smtClean="0"/>
              <a:t>If </a:t>
            </a:r>
            <a:r>
              <a:rPr lang="en-US" sz="3200" b="1" dirty="0"/>
              <a:t>Christ did not rise from the dead, burial with him in baptism would be meaningless</a:t>
            </a:r>
            <a:r>
              <a:rPr lang="en-US" sz="3200" dirty="0"/>
              <a:t>; and if he rose not, then no others will rise, and the religion of Jesus is a failure at last" </a:t>
            </a:r>
            <a:r>
              <a:rPr lang="en-US" sz="2800" dirty="0"/>
              <a:t>(</a:t>
            </a:r>
            <a:r>
              <a:rPr lang="en-US" sz="2800" i="1" dirty="0"/>
              <a:t>Questions Answered</a:t>
            </a:r>
            <a:r>
              <a:rPr lang="en-US" sz="2800" dirty="0"/>
              <a:t>, Lipscomb and Sewell, </a:t>
            </a:r>
            <a:r>
              <a:rPr lang="en-US" sz="2800" dirty="0" smtClean="0"/>
              <a:t>P. 165</a:t>
            </a:r>
            <a:r>
              <a:rPr lang="en-US" sz="2800" dirty="0"/>
              <a:t>).</a:t>
            </a:r>
          </a:p>
          <a:p>
            <a:endParaRPr lang="en-US" dirty="0"/>
          </a:p>
        </p:txBody>
      </p:sp>
    </p:spTree>
    <p:extLst>
      <p:ext uri="{BB962C8B-B14F-4D97-AF65-F5344CB8AC3E}">
        <p14:creationId xmlns:p14="http://schemas.microsoft.com/office/powerpoint/2010/main" val="293726215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1"/>
            <a:ext cx="7772400" cy="762000"/>
          </a:xfrm>
        </p:spPr>
        <p:txBody>
          <a:bodyPr>
            <a:normAutofit/>
          </a:bodyPr>
          <a:lstStyle/>
          <a:p>
            <a:r>
              <a:rPr lang="en-US" sz="4000" b="1" dirty="0" smtClean="0"/>
              <a:t>Summary of Baptism for Dead</a:t>
            </a:r>
            <a:endParaRPr lang="en-US" sz="4000" b="1" dirty="0"/>
          </a:p>
        </p:txBody>
      </p:sp>
      <p:sp>
        <p:nvSpPr>
          <p:cNvPr id="3" name="Content Placeholder 2"/>
          <p:cNvSpPr>
            <a:spLocks noGrp="1"/>
          </p:cNvSpPr>
          <p:nvPr>
            <p:ph idx="1"/>
          </p:nvPr>
        </p:nvSpPr>
        <p:spPr>
          <a:xfrm>
            <a:off x="457200" y="1524000"/>
            <a:ext cx="7772400" cy="4785361"/>
          </a:xfrm>
        </p:spPr>
        <p:txBody>
          <a:bodyPr/>
          <a:lstStyle/>
          <a:p>
            <a:pPr>
              <a:spcAft>
                <a:spcPts val="1200"/>
              </a:spcAft>
            </a:pPr>
            <a:r>
              <a:rPr lang="en-US" dirty="0" smtClean="0"/>
              <a:t>Proxy baptism would violate the principle of </a:t>
            </a:r>
            <a:r>
              <a:rPr lang="en-US" b="1" dirty="0"/>
              <a:t>individual responsibility</a:t>
            </a:r>
            <a:r>
              <a:rPr lang="en-US" dirty="0" smtClean="0"/>
              <a:t>.</a:t>
            </a:r>
          </a:p>
          <a:p>
            <a:pPr>
              <a:spcAft>
                <a:spcPts val="1200"/>
              </a:spcAft>
            </a:pPr>
            <a:r>
              <a:rPr lang="en-US" dirty="0" smtClean="0"/>
              <a:t>Proxy baptism would violate the truth of our </a:t>
            </a:r>
            <a:r>
              <a:rPr lang="en-US" b="1" dirty="0"/>
              <a:t>fate being sealed at death</a:t>
            </a:r>
            <a:r>
              <a:rPr lang="en-US" dirty="0" smtClean="0"/>
              <a:t>.</a:t>
            </a:r>
          </a:p>
          <a:p>
            <a:pPr>
              <a:spcAft>
                <a:spcPts val="1200"/>
              </a:spcAft>
            </a:pPr>
            <a:r>
              <a:rPr lang="en-US" b="1" dirty="0"/>
              <a:t>“If Christ did not rise from the dead, burial with him in baptism would be meaningless” </a:t>
            </a:r>
            <a:r>
              <a:rPr lang="en-US" sz="2800" dirty="0"/>
              <a:t>(E. G. Sewell).</a:t>
            </a:r>
          </a:p>
          <a:p>
            <a:pPr>
              <a:spcAft>
                <a:spcPts val="1200"/>
              </a:spcAft>
            </a:pPr>
            <a:endParaRPr lang="en-US" dirty="0"/>
          </a:p>
        </p:txBody>
      </p:sp>
    </p:spTree>
    <p:extLst>
      <p:ext uri="{BB962C8B-B14F-4D97-AF65-F5344CB8AC3E}">
        <p14:creationId xmlns:p14="http://schemas.microsoft.com/office/powerpoint/2010/main" val="372710361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Six Baptisms</a:t>
            </a:r>
            <a:endParaRPr lang="en-US" dirty="0"/>
          </a:p>
        </p:txBody>
      </p:sp>
      <p:sp>
        <p:nvSpPr>
          <p:cNvPr id="3" name="Content Placeholder 2"/>
          <p:cNvSpPr>
            <a:spLocks noGrp="1"/>
          </p:cNvSpPr>
          <p:nvPr>
            <p:ph idx="1"/>
          </p:nvPr>
        </p:nvSpPr>
        <p:spPr>
          <a:xfrm>
            <a:off x="457200" y="1295400"/>
            <a:ext cx="8229600" cy="5181600"/>
          </a:xfrm>
        </p:spPr>
        <p:txBody>
          <a:bodyPr>
            <a:normAutofit lnSpcReduction="10000"/>
          </a:bodyPr>
          <a:lstStyle/>
          <a:p>
            <a:pPr marL="514350" indent="-514350">
              <a:buFont typeface="+mj-lt"/>
              <a:buAutoNum type="arabicPeriod"/>
            </a:pPr>
            <a:r>
              <a:rPr lang="en-US" dirty="0" smtClean="0"/>
              <a:t>The baptism of </a:t>
            </a:r>
            <a:r>
              <a:rPr lang="en-US" b="1" dirty="0" smtClean="0">
                <a:solidFill>
                  <a:schemeClr val="accent3">
                    <a:lumMod val="40000"/>
                    <a:lumOff val="60000"/>
                  </a:schemeClr>
                </a:solidFill>
              </a:rPr>
              <a:t>John</a:t>
            </a:r>
            <a:r>
              <a:rPr lang="en-US" dirty="0" smtClean="0"/>
              <a:t> (Mark 1:4)</a:t>
            </a:r>
          </a:p>
          <a:p>
            <a:pPr marL="514350" indent="-514350">
              <a:buFont typeface="+mj-lt"/>
              <a:buAutoNum type="arabicPeriod"/>
            </a:pPr>
            <a:r>
              <a:rPr lang="en-US" dirty="0" smtClean="0"/>
              <a:t>The baptism of the </a:t>
            </a:r>
            <a:r>
              <a:rPr lang="en-US" b="1" dirty="0">
                <a:solidFill>
                  <a:schemeClr val="accent3">
                    <a:lumMod val="40000"/>
                    <a:lumOff val="60000"/>
                  </a:schemeClr>
                </a:solidFill>
              </a:rPr>
              <a:t>Holy Spirit </a:t>
            </a:r>
            <a:r>
              <a:rPr lang="en-US" dirty="0" smtClean="0"/>
              <a:t>(Matt. 3:11-12)</a:t>
            </a:r>
          </a:p>
          <a:p>
            <a:pPr marL="514350" indent="-514350">
              <a:buFont typeface="+mj-lt"/>
              <a:buAutoNum type="arabicPeriod"/>
            </a:pPr>
            <a:r>
              <a:rPr lang="en-US" dirty="0" smtClean="0"/>
              <a:t>The baptism of </a:t>
            </a:r>
            <a:r>
              <a:rPr lang="en-US" b="1" dirty="0">
                <a:solidFill>
                  <a:schemeClr val="accent3">
                    <a:lumMod val="40000"/>
                    <a:lumOff val="60000"/>
                  </a:schemeClr>
                </a:solidFill>
              </a:rPr>
              <a:t>fire</a:t>
            </a:r>
            <a:r>
              <a:rPr lang="en-US" dirty="0" smtClean="0"/>
              <a:t> (Matt. 3:11-12)</a:t>
            </a:r>
          </a:p>
          <a:p>
            <a:pPr marL="514350" indent="-514350">
              <a:buFont typeface="+mj-lt"/>
              <a:buAutoNum type="arabicPeriod"/>
            </a:pPr>
            <a:r>
              <a:rPr lang="en-US" dirty="0"/>
              <a:t>The baptism of </a:t>
            </a:r>
            <a:r>
              <a:rPr lang="en-US" b="1" dirty="0">
                <a:solidFill>
                  <a:schemeClr val="accent3">
                    <a:lumMod val="40000"/>
                    <a:lumOff val="60000"/>
                  </a:schemeClr>
                </a:solidFill>
              </a:rPr>
              <a:t>suffering</a:t>
            </a:r>
            <a:r>
              <a:rPr lang="en-US" dirty="0"/>
              <a:t> (Mark 10:36-40)</a:t>
            </a:r>
          </a:p>
          <a:p>
            <a:pPr marL="514350" indent="-514350">
              <a:buFont typeface="+mj-lt"/>
              <a:buAutoNum type="arabicPeriod"/>
            </a:pPr>
            <a:r>
              <a:rPr lang="en-US" dirty="0" smtClean="0"/>
              <a:t>The baptism </a:t>
            </a:r>
            <a:r>
              <a:rPr lang="en-US" b="1" dirty="0">
                <a:solidFill>
                  <a:schemeClr val="accent3">
                    <a:lumMod val="40000"/>
                    <a:lumOff val="60000"/>
                  </a:schemeClr>
                </a:solidFill>
              </a:rPr>
              <a:t>unto Moses</a:t>
            </a:r>
            <a:r>
              <a:rPr lang="en-US" b="1" dirty="0"/>
              <a:t> </a:t>
            </a:r>
            <a:r>
              <a:rPr lang="en-US" dirty="0" smtClean="0"/>
              <a:t>in the cloud and sea (1 Cor. 10:1-2)</a:t>
            </a:r>
          </a:p>
          <a:p>
            <a:pPr marL="514350" indent="-514350">
              <a:buFont typeface="+mj-lt"/>
              <a:buAutoNum type="arabicPeriod"/>
            </a:pPr>
            <a:r>
              <a:rPr lang="en-US" dirty="0"/>
              <a:t>Baptism for </a:t>
            </a:r>
            <a:r>
              <a:rPr lang="en-US" b="1" dirty="0">
                <a:solidFill>
                  <a:schemeClr val="accent3">
                    <a:lumMod val="40000"/>
                    <a:lumOff val="60000"/>
                  </a:schemeClr>
                </a:solidFill>
              </a:rPr>
              <a:t>the dead </a:t>
            </a:r>
            <a:r>
              <a:rPr lang="en-US" dirty="0" smtClean="0"/>
              <a:t>(1 Cor. 15:29-30).</a:t>
            </a:r>
          </a:p>
          <a:p>
            <a:pPr marL="514350" indent="-514350">
              <a:buFont typeface="+mj-lt"/>
              <a:buAutoNum type="arabicPeriod"/>
            </a:pPr>
            <a:r>
              <a:rPr lang="en-US" dirty="0" smtClean="0"/>
              <a:t>The baptism of the </a:t>
            </a:r>
            <a:r>
              <a:rPr lang="en-US" b="1" dirty="0">
                <a:solidFill>
                  <a:schemeClr val="accent3">
                    <a:lumMod val="40000"/>
                    <a:lumOff val="60000"/>
                  </a:schemeClr>
                </a:solidFill>
              </a:rPr>
              <a:t>Great Commission </a:t>
            </a:r>
            <a:r>
              <a:rPr lang="en-US" dirty="0" smtClean="0"/>
              <a:t>(Matt. 28:18-20)</a:t>
            </a:r>
            <a:endParaRPr lang="en-US" dirty="0"/>
          </a:p>
        </p:txBody>
      </p:sp>
    </p:spTree>
    <p:extLst>
      <p:ext uri="{BB962C8B-B14F-4D97-AF65-F5344CB8AC3E}">
        <p14:creationId xmlns:p14="http://schemas.microsoft.com/office/powerpoint/2010/main" val="166092676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4:4-6</a:t>
            </a:r>
            <a:endParaRPr lang="en-US" dirty="0"/>
          </a:p>
        </p:txBody>
      </p:sp>
      <p:sp>
        <p:nvSpPr>
          <p:cNvPr id="3" name="Content Placeholder 2"/>
          <p:cNvSpPr>
            <a:spLocks noGrp="1"/>
          </p:cNvSpPr>
          <p:nvPr>
            <p:ph idx="1"/>
          </p:nvPr>
        </p:nvSpPr>
        <p:spPr/>
        <p:txBody>
          <a:bodyPr>
            <a:normAutofit/>
          </a:bodyPr>
          <a:lstStyle/>
          <a:p>
            <a:pPr>
              <a:spcAft>
                <a:spcPts val="1200"/>
              </a:spcAft>
            </a:pPr>
            <a:r>
              <a:rPr lang="en-US" b="1" dirty="0" smtClean="0"/>
              <a:t>“There </a:t>
            </a:r>
            <a:r>
              <a:rPr lang="en-US" b="1" dirty="0"/>
              <a:t>is one body, and one Spirit, even as also ye were called in one hope of your calling; </a:t>
            </a:r>
            <a:r>
              <a:rPr lang="en-US" b="1" dirty="0" smtClean="0"/>
              <a:t>one </a:t>
            </a:r>
            <a:r>
              <a:rPr lang="en-US" b="1" dirty="0"/>
              <a:t>Lord, one faith, one baptism, </a:t>
            </a:r>
            <a:r>
              <a:rPr lang="en-US" b="1" dirty="0" smtClean="0"/>
              <a:t>one </a:t>
            </a:r>
            <a:r>
              <a:rPr lang="en-US" b="1" dirty="0"/>
              <a:t>God and Father of all, who is over all, and through all, and in all</a:t>
            </a:r>
            <a:r>
              <a:rPr lang="en-US" b="1" dirty="0" smtClean="0"/>
              <a:t>.”</a:t>
            </a:r>
            <a:endParaRPr lang="en-US" b="1" dirty="0"/>
          </a:p>
          <a:p>
            <a:pPr>
              <a:spcAft>
                <a:spcPts val="1200"/>
              </a:spcAft>
            </a:pPr>
            <a:r>
              <a:rPr lang="en-US" sz="3600" b="1" dirty="0" smtClean="0"/>
              <a:t>Which baptism is the “one baptism?”</a:t>
            </a:r>
            <a:endParaRPr lang="en-US" sz="3600" b="1" dirty="0"/>
          </a:p>
        </p:txBody>
      </p:sp>
    </p:spTree>
    <p:extLst>
      <p:ext uri="{BB962C8B-B14F-4D97-AF65-F5344CB8AC3E}">
        <p14:creationId xmlns:p14="http://schemas.microsoft.com/office/powerpoint/2010/main" val="3864988126"/>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1494989"/>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1"/>
            <a:ext cx="7772400" cy="838200"/>
          </a:xfrm>
        </p:spPr>
        <p:txBody>
          <a:bodyPr/>
          <a:lstStyle/>
          <a:p>
            <a:r>
              <a:rPr lang="en-US" b="1" dirty="0" smtClean="0"/>
              <a:t>1 Corinthians 15</a:t>
            </a:r>
            <a:endParaRPr lang="en-US" b="1" dirty="0"/>
          </a:p>
        </p:txBody>
      </p:sp>
      <p:sp>
        <p:nvSpPr>
          <p:cNvPr id="3" name="Content Placeholder 2"/>
          <p:cNvSpPr>
            <a:spLocks noGrp="1"/>
          </p:cNvSpPr>
          <p:nvPr>
            <p:ph idx="1"/>
          </p:nvPr>
        </p:nvSpPr>
        <p:spPr>
          <a:xfrm>
            <a:off x="457200" y="1295400"/>
            <a:ext cx="8153400" cy="5257800"/>
          </a:xfrm>
        </p:spPr>
        <p:txBody>
          <a:bodyPr>
            <a:normAutofit/>
          </a:bodyPr>
          <a:lstStyle/>
          <a:p>
            <a:pPr>
              <a:spcAft>
                <a:spcPts val="1200"/>
              </a:spcAft>
            </a:pPr>
            <a:r>
              <a:rPr lang="en-US" dirty="0" smtClean="0"/>
              <a:t>Paul is teaching concerning the </a:t>
            </a:r>
            <a:r>
              <a:rPr lang="en-US" b="1" dirty="0" smtClean="0"/>
              <a:t>physical resurrection</a:t>
            </a:r>
            <a:r>
              <a:rPr lang="en-US" dirty="0" smtClean="0"/>
              <a:t> of the body. (Some denied)</a:t>
            </a:r>
          </a:p>
          <a:p>
            <a:pPr lvl="1">
              <a:spcAft>
                <a:spcPts val="1200"/>
              </a:spcAft>
            </a:pPr>
            <a:r>
              <a:rPr lang="en-US" dirty="0" smtClean="0"/>
              <a:t>Vs. 1-11 – Paul presents the gospel and tells of the </a:t>
            </a:r>
            <a:r>
              <a:rPr lang="en-US" b="1" dirty="0" smtClean="0"/>
              <a:t>“proof” of the resurrection </a:t>
            </a:r>
            <a:r>
              <a:rPr lang="en-US" dirty="0" smtClean="0"/>
              <a:t>of Jesus; the many appearances to His disciples.</a:t>
            </a:r>
          </a:p>
          <a:p>
            <a:pPr lvl="1">
              <a:spcAft>
                <a:spcPts val="1200"/>
              </a:spcAft>
            </a:pPr>
            <a:r>
              <a:rPr lang="en-US" dirty="0" smtClean="0"/>
              <a:t>Vs. 12-19 – </a:t>
            </a:r>
            <a:r>
              <a:rPr lang="en-US" b="1" dirty="0" smtClean="0"/>
              <a:t>Consequences</a:t>
            </a:r>
            <a:r>
              <a:rPr lang="en-US" dirty="0" smtClean="0"/>
              <a:t> if Christ was not raised </a:t>
            </a:r>
            <a:r>
              <a:rPr lang="en-US" sz="2000" dirty="0" smtClean="0">
                <a:sym typeface="Wingdings" panose="05000000000000000000" pitchFamily="2" charset="2"/>
              </a:rPr>
              <a:t></a:t>
            </a:r>
            <a:r>
              <a:rPr lang="en-US" dirty="0" smtClean="0"/>
              <a:t> our faith is in vain, we are still in our sins, and we are of all men to be pitied.  </a:t>
            </a:r>
          </a:p>
          <a:p>
            <a:pPr lvl="1">
              <a:spcAft>
                <a:spcPts val="1200"/>
              </a:spcAft>
            </a:pPr>
            <a:r>
              <a:rPr lang="en-US" dirty="0" smtClean="0"/>
              <a:t>Vs. 22-28 – </a:t>
            </a:r>
            <a:r>
              <a:rPr lang="en-US" b="1" dirty="0" smtClean="0"/>
              <a:t>Christ HAS been raised! </a:t>
            </a:r>
            <a:endParaRPr lang="en-US" b="1" dirty="0"/>
          </a:p>
        </p:txBody>
      </p:sp>
    </p:spTree>
    <p:extLst>
      <p:ext uri="{BB962C8B-B14F-4D97-AF65-F5344CB8AC3E}">
        <p14:creationId xmlns:p14="http://schemas.microsoft.com/office/powerpoint/2010/main" val="4267563299"/>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1800" b="1" dirty="0" smtClean="0">
                <a:effectLst>
                  <a:outerShdw blurRad="38100" dist="38100" dir="2700000" algn="tl">
                    <a:srgbClr val="000000">
                      <a:alpha val="43137"/>
                    </a:srgbClr>
                  </a:outerShdw>
                </a:effectLst>
              </a:rPr>
              <a:t>Introduction</a:t>
            </a:r>
            <a:endParaRPr lang="en-US" sz="1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4906963"/>
          </a:xfrm>
        </p:spPr>
        <p:txBody>
          <a:bodyPr>
            <a:normAutofit/>
          </a:bodyPr>
          <a:lstStyle/>
          <a:p>
            <a:endParaRPr lang="en-US" sz="1800" dirty="0"/>
          </a:p>
        </p:txBody>
      </p:sp>
    </p:spTree>
    <p:extLst>
      <p:ext uri="{BB962C8B-B14F-4D97-AF65-F5344CB8AC3E}">
        <p14:creationId xmlns:p14="http://schemas.microsoft.com/office/powerpoint/2010/main" val="253925519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rmAutofit/>
          </a:bodyPr>
          <a:lstStyle/>
          <a:p>
            <a:r>
              <a:rPr lang="en-US" b="1" dirty="0"/>
              <a:t>Vine:</a:t>
            </a:r>
            <a:r>
              <a:rPr lang="en-US" dirty="0"/>
              <a:t>  “Baptism, consisting of the process of immersion, submersion and emergence (from </a:t>
            </a:r>
            <a:r>
              <a:rPr lang="en-US" dirty="0" err="1"/>
              <a:t>bapto</a:t>
            </a:r>
            <a:r>
              <a:rPr lang="en-US" dirty="0"/>
              <a:t>, to dip).” </a:t>
            </a:r>
          </a:p>
          <a:p>
            <a:r>
              <a:rPr lang="en-US" b="1" dirty="0" smtClean="0"/>
              <a:t>Strong – </a:t>
            </a:r>
            <a:r>
              <a:rPr lang="el-GR" dirty="0" smtClean="0"/>
              <a:t>Βάπτισμα</a:t>
            </a:r>
            <a:r>
              <a:rPr lang="en-US" dirty="0" smtClean="0"/>
              <a:t> (noun)  “</a:t>
            </a:r>
            <a:r>
              <a:rPr lang="en-US" sz="2400" dirty="0"/>
              <a:t>1</a:t>
            </a:r>
            <a:r>
              <a:rPr lang="en-US" dirty="0" smtClean="0"/>
              <a:t>. immersion, submersion. </a:t>
            </a:r>
            <a:r>
              <a:rPr lang="en-US" sz="2400" dirty="0"/>
              <a:t>1A</a:t>
            </a:r>
            <a:r>
              <a:rPr lang="en-US" dirty="0" smtClean="0"/>
              <a:t> of calamities and afflictions with which one is quite overwhelmed.”</a:t>
            </a:r>
          </a:p>
        </p:txBody>
      </p:sp>
    </p:spTree>
    <p:extLst>
      <p:ext uri="{BB962C8B-B14F-4D97-AF65-F5344CB8AC3E}">
        <p14:creationId xmlns:p14="http://schemas.microsoft.com/office/powerpoint/2010/main" val="397533569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Six Baptisms</a:t>
            </a:r>
            <a:endParaRPr lang="en-US" dirty="0"/>
          </a:p>
        </p:txBody>
      </p:sp>
      <p:sp>
        <p:nvSpPr>
          <p:cNvPr id="3" name="Content Placeholder 2"/>
          <p:cNvSpPr>
            <a:spLocks noGrp="1"/>
          </p:cNvSpPr>
          <p:nvPr>
            <p:ph idx="1"/>
          </p:nvPr>
        </p:nvSpPr>
        <p:spPr>
          <a:xfrm>
            <a:off x="457200" y="1295400"/>
            <a:ext cx="8229600" cy="5181600"/>
          </a:xfrm>
        </p:spPr>
        <p:txBody>
          <a:bodyPr>
            <a:normAutofit lnSpcReduction="10000"/>
          </a:bodyPr>
          <a:lstStyle/>
          <a:p>
            <a:pPr marL="514350" indent="-514350">
              <a:buFont typeface="+mj-lt"/>
              <a:buAutoNum type="arabicPeriod"/>
            </a:pPr>
            <a:r>
              <a:rPr lang="en-US" dirty="0" smtClean="0"/>
              <a:t>The baptism of </a:t>
            </a:r>
            <a:r>
              <a:rPr lang="en-US" b="1" dirty="0" smtClean="0">
                <a:solidFill>
                  <a:schemeClr val="accent3">
                    <a:lumMod val="40000"/>
                    <a:lumOff val="60000"/>
                  </a:schemeClr>
                </a:solidFill>
              </a:rPr>
              <a:t>John</a:t>
            </a:r>
            <a:r>
              <a:rPr lang="en-US" dirty="0" smtClean="0"/>
              <a:t> (Mark 1:4)</a:t>
            </a:r>
          </a:p>
          <a:p>
            <a:pPr marL="514350" indent="-514350">
              <a:buFont typeface="+mj-lt"/>
              <a:buAutoNum type="arabicPeriod"/>
            </a:pPr>
            <a:r>
              <a:rPr lang="en-US" dirty="0" smtClean="0"/>
              <a:t>The baptism of the </a:t>
            </a:r>
            <a:r>
              <a:rPr lang="en-US" b="1" dirty="0">
                <a:solidFill>
                  <a:schemeClr val="accent3">
                    <a:lumMod val="40000"/>
                    <a:lumOff val="60000"/>
                  </a:schemeClr>
                </a:solidFill>
              </a:rPr>
              <a:t>Holy Spirit </a:t>
            </a:r>
            <a:r>
              <a:rPr lang="en-US" dirty="0" smtClean="0"/>
              <a:t>(Matt. 3:11-12)</a:t>
            </a:r>
          </a:p>
          <a:p>
            <a:pPr marL="514350" indent="-514350">
              <a:buFont typeface="+mj-lt"/>
              <a:buAutoNum type="arabicPeriod"/>
            </a:pPr>
            <a:r>
              <a:rPr lang="en-US" dirty="0" smtClean="0"/>
              <a:t>The baptism of </a:t>
            </a:r>
            <a:r>
              <a:rPr lang="en-US" b="1" dirty="0">
                <a:solidFill>
                  <a:schemeClr val="accent3">
                    <a:lumMod val="40000"/>
                    <a:lumOff val="60000"/>
                  </a:schemeClr>
                </a:solidFill>
              </a:rPr>
              <a:t>fire</a:t>
            </a:r>
            <a:r>
              <a:rPr lang="en-US" dirty="0" smtClean="0"/>
              <a:t> (Matt. 3:11-12)</a:t>
            </a:r>
          </a:p>
          <a:p>
            <a:pPr marL="514350" indent="-514350">
              <a:buFont typeface="+mj-lt"/>
              <a:buAutoNum type="arabicPeriod"/>
            </a:pPr>
            <a:r>
              <a:rPr lang="en-US" dirty="0"/>
              <a:t>The baptism of </a:t>
            </a:r>
            <a:r>
              <a:rPr lang="en-US" b="1" dirty="0">
                <a:solidFill>
                  <a:schemeClr val="accent3">
                    <a:lumMod val="40000"/>
                    <a:lumOff val="60000"/>
                  </a:schemeClr>
                </a:solidFill>
              </a:rPr>
              <a:t>suffering</a:t>
            </a:r>
            <a:r>
              <a:rPr lang="en-US" dirty="0"/>
              <a:t> (Mark 10:36-40)</a:t>
            </a:r>
          </a:p>
          <a:p>
            <a:pPr marL="514350" indent="-514350">
              <a:buFont typeface="+mj-lt"/>
              <a:buAutoNum type="arabicPeriod"/>
            </a:pPr>
            <a:r>
              <a:rPr lang="en-US" dirty="0" smtClean="0"/>
              <a:t>The baptism </a:t>
            </a:r>
            <a:r>
              <a:rPr lang="en-US" b="1" dirty="0">
                <a:solidFill>
                  <a:schemeClr val="accent3">
                    <a:lumMod val="40000"/>
                    <a:lumOff val="60000"/>
                  </a:schemeClr>
                </a:solidFill>
              </a:rPr>
              <a:t>unto Moses</a:t>
            </a:r>
            <a:r>
              <a:rPr lang="en-US" b="1" dirty="0"/>
              <a:t> </a:t>
            </a:r>
            <a:r>
              <a:rPr lang="en-US" dirty="0" smtClean="0"/>
              <a:t>in the cloud and sea (1 Cor. 10:1-2)</a:t>
            </a:r>
          </a:p>
          <a:p>
            <a:pPr marL="514350" indent="-514350">
              <a:buFont typeface="+mj-lt"/>
              <a:buAutoNum type="arabicPeriod"/>
            </a:pPr>
            <a:r>
              <a:rPr lang="en-US" dirty="0"/>
              <a:t>Baptism for </a:t>
            </a:r>
            <a:r>
              <a:rPr lang="en-US" b="1" dirty="0">
                <a:solidFill>
                  <a:schemeClr val="accent3">
                    <a:lumMod val="40000"/>
                    <a:lumOff val="60000"/>
                  </a:schemeClr>
                </a:solidFill>
              </a:rPr>
              <a:t>the dead </a:t>
            </a:r>
            <a:r>
              <a:rPr lang="en-US" dirty="0" smtClean="0"/>
              <a:t>(1 Cor. 15:29-30).</a:t>
            </a:r>
          </a:p>
          <a:p>
            <a:pPr marL="514350" indent="-514350">
              <a:buFont typeface="+mj-lt"/>
              <a:buAutoNum type="arabicPeriod"/>
            </a:pPr>
            <a:r>
              <a:rPr lang="en-US" dirty="0" smtClean="0"/>
              <a:t>The baptism of the </a:t>
            </a:r>
            <a:r>
              <a:rPr lang="en-US" b="1" dirty="0">
                <a:solidFill>
                  <a:schemeClr val="accent3">
                    <a:lumMod val="40000"/>
                    <a:lumOff val="60000"/>
                  </a:schemeClr>
                </a:solidFill>
              </a:rPr>
              <a:t>Great Commission </a:t>
            </a:r>
            <a:r>
              <a:rPr lang="en-US" dirty="0" smtClean="0"/>
              <a:t>(Matt. 28:18-20)</a:t>
            </a:r>
            <a:endParaRPr lang="en-US" dirty="0"/>
          </a:p>
        </p:txBody>
      </p:sp>
    </p:spTree>
    <p:extLst>
      <p:ext uri="{BB962C8B-B14F-4D97-AF65-F5344CB8AC3E}">
        <p14:creationId xmlns:p14="http://schemas.microsoft.com/office/powerpoint/2010/main" val="163859848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a:t>
            </a:r>
            <a:r>
              <a:rPr lang="en-US" dirty="0" smtClean="0"/>
              <a:t>.  The Baptism of Suffering</a:t>
            </a:r>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sz="3300" b="1" dirty="0" smtClean="0"/>
              <a:t>Luke 12:49-53</a:t>
            </a:r>
          </a:p>
          <a:p>
            <a:r>
              <a:rPr lang="en-US" sz="3300" b="1" dirty="0" smtClean="0"/>
              <a:t>The context of Luke 12</a:t>
            </a:r>
          </a:p>
          <a:p>
            <a:pPr lvl="1"/>
            <a:r>
              <a:rPr lang="en-US" b="1" dirty="0" smtClean="0"/>
              <a:t>Warnings about covetousness (vss. 13-21)</a:t>
            </a:r>
          </a:p>
          <a:p>
            <a:pPr lvl="1"/>
            <a:r>
              <a:rPr lang="en-US" b="1" dirty="0" smtClean="0"/>
              <a:t>Be not anxious for your life (vss. 22-34)</a:t>
            </a:r>
          </a:p>
          <a:p>
            <a:pPr lvl="1"/>
            <a:r>
              <a:rPr lang="en-US" b="1" dirty="0" smtClean="0"/>
              <a:t>Be watchful, ready for the coming of the Lord (vss. 41-48)</a:t>
            </a:r>
          </a:p>
          <a:p>
            <a:pPr lvl="1"/>
            <a:r>
              <a:rPr lang="en-US" b="1" dirty="0" smtClean="0"/>
              <a:t>“Think ye that I am come to give pace in the earth? I tell you, Nay, but rather division…” (vs. 51).</a:t>
            </a:r>
            <a:endParaRPr lang="en-US" b="1" dirty="0"/>
          </a:p>
          <a:p>
            <a:endParaRPr lang="en-US" dirty="0" smtClean="0"/>
          </a:p>
        </p:txBody>
      </p:sp>
    </p:spTree>
    <p:extLst>
      <p:ext uri="{BB962C8B-B14F-4D97-AF65-F5344CB8AC3E}">
        <p14:creationId xmlns:p14="http://schemas.microsoft.com/office/powerpoint/2010/main" val="28384254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867400"/>
          </a:xfrm>
        </p:spPr>
        <p:txBody>
          <a:bodyPr>
            <a:normAutofit/>
          </a:bodyPr>
          <a:lstStyle/>
          <a:p>
            <a:r>
              <a:rPr lang="en-US" dirty="0" smtClean="0"/>
              <a:t>“I came to cast fire upon the earth; and what do I desire, if it is already kindled?  But  I have a baptism to be baptized with; and how am I straitened till it be accomplished.” (49-50, ASV).  </a:t>
            </a:r>
          </a:p>
          <a:p>
            <a:r>
              <a:rPr lang="en-US" dirty="0" smtClean="0"/>
              <a:t>NASB - “</a:t>
            </a:r>
            <a:r>
              <a:rPr lang="en-US" dirty="0"/>
              <a:t>I have come to cast fire upon the earth; </a:t>
            </a:r>
            <a:r>
              <a:rPr lang="en-US" b="1" dirty="0"/>
              <a:t>and how I wish it were already </a:t>
            </a:r>
            <a:r>
              <a:rPr lang="en-US" b="1" dirty="0" smtClean="0"/>
              <a:t>kindled!</a:t>
            </a:r>
            <a:r>
              <a:rPr lang="en-US" dirty="0" smtClean="0"/>
              <a:t> </a:t>
            </a:r>
            <a:r>
              <a:rPr lang="en-US" dirty="0"/>
              <a:t>“But I have a baptism to undergo, and how distressed I am until it is accomplished</a:t>
            </a:r>
            <a:r>
              <a:rPr lang="en-US" dirty="0" smtClean="0"/>
              <a:t>!”</a:t>
            </a:r>
          </a:p>
          <a:p>
            <a:pPr lvl="1"/>
            <a:r>
              <a:rPr lang="en-US" dirty="0" smtClean="0"/>
              <a:t>“And I would that it were already kindled” (49, ESV).</a:t>
            </a:r>
          </a:p>
          <a:p>
            <a:pPr lvl="1"/>
            <a:r>
              <a:rPr lang="en-US" dirty="0" smtClean="0"/>
              <a:t>How great is my distress until it is accomplished  (v. 50, ESV)</a:t>
            </a:r>
            <a:endParaRPr lang="en-US" dirty="0"/>
          </a:p>
        </p:txBody>
      </p:sp>
    </p:spTree>
    <p:extLst>
      <p:ext uri="{BB962C8B-B14F-4D97-AF65-F5344CB8AC3E}">
        <p14:creationId xmlns:p14="http://schemas.microsoft.com/office/powerpoint/2010/main" val="242336486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a:spcAft>
                <a:spcPts val="1200"/>
              </a:spcAft>
            </a:pPr>
            <a:r>
              <a:rPr lang="en-US" dirty="0" smtClean="0"/>
              <a:t>Can we even begin to understand the mental distress and anticipation of  Jesus as He came nearer to the cross? </a:t>
            </a:r>
          </a:p>
          <a:p>
            <a:pPr lvl="1">
              <a:spcAft>
                <a:spcPts val="1200"/>
              </a:spcAft>
            </a:pPr>
            <a:r>
              <a:rPr lang="en-US" dirty="0"/>
              <a:t>Matt. 20:28 – Jesus came  “to give his life a ransom for many.”</a:t>
            </a:r>
          </a:p>
          <a:p>
            <a:pPr lvl="1">
              <a:spcAft>
                <a:spcPts val="1200"/>
              </a:spcAft>
            </a:pPr>
            <a:r>
              <a:rPr lang="en-US" dirty="0" smtClean="0"/>
              <a:t>Matt. 16:21 – He would go to Jerusalem, suffer many things, be kill, and raised up the third day.</a:t>
            </a:r>
          </a:p>
          <a:p>
            <a:pPr lvl="1">
              <a:spcAft>
                <a:spcPts val="1200"/>
              </a:spcAft>
            </a:pPr>
            <a:r>
              <a:rPr lang="en-US" dirty="0" smtClean="0"/>
              <a:t>Matt. 26:28 – “This is my blood of the new covenant which is poured out for many unto remission of sins.”</a:t>
            </a:r>
          </a:p>
        </p:txBody>
      </p:sp>
    </p:spTree>
    <p:extLst>
      <p:ext uri="{BB962C8B-B14F-4D97-AF65-F5344CB8AC3E}">
        <p14:creationId xmlns:p14="http://schemas.microsoft.com/office/powerpoint/2010/main" val="20950229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C. Foster – </a:t>
            </a:r>
            <a:r>
              <a:rPr lang="en-US" i="1" dirty="0" smtClean="0"/>
              <a:t>Gospel Studies</a:t>
            </a:r>
            <a:endParaRPr lang="en-US" i="1" dirty="0"/>
          </a:p>
        </p:txBody>
      </p:sp>
      <p:sp>
        <p:nvSpPr>
          <p:cNvPr id="3" name="Content Placeholder 2"/>
          <p:cNvSpPr>
            <a:spLocks noGrp="1"/>
          </p:cNvSpPr>
          <p:nvPr>
            <p:ph idx="1"/>
          </p:nvPr>
        </p:nvSpPr>
        <p:spPr>
          <a:xfrm>
            <a:off x="457200" y="1600200"/>
            <a:ext cx="8305800" cy="4876800"/>
          </a:xfrm>
        </p:spPr>
        <p:txBody>
          <a:bodyPr/>
          <a:lstStyle/>
          <a:p>
            <a:r>
              <a:rPr lang="en-US" dirty="0" smtClean="0"/>
              <a:t>“Why ‘straitened’?  This sojourn in the flesh was </a:t>
            </a:r>
            <a:r>
              <a:rPr lang="en-US" b="1" dirty="0" smtClean="0"/>
              <a:t>full of suffering</a:t>
            </a:r>
            <a:r>
              <a:rPr lang="en-US" dirty="0" smtClean="0"/>
              <a:t>.  As He had cried out before “faithless and perverse generation, how long shall I bear with you!”; so now He longs for the time of waiting to be over and for the actual accomplishment of God’s will.  ‘Straitened’ means hemmed in, afflicted, oppressed.  He was borne down with the burden of waiting to die for mankind.” (p. 168)</a:t>
            </a:r>
            <a:endParaRPr lang="en-US" dirty="0"/>
          </a:p>
        </p:txBody>
      </p:sp>
    </p:spTree>
    <p:extLst>
      <p:ext uri="{BB962C8B-B14F-4D97-AF65-F5344CB8AC3E}">
        <p14:creationId xmlns:p14="http://schemas.microsoft.com/office/powerpoint/2010/main" val="100225065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Mark 10:38</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spcAft>
                <a:spcPts val="600"/>
              </a:spcAft>
            </a:pPr>
            <a:r>
              <a:rPr lang="en-US" b="1" dirty="0" smtClean="0"/>
              <a:t>Context</a:t>
            </a:r>
            <a:r>
              <a:rPr lang="en-US" dirty="0" smtClean="0"/>
              <a:t> – </a:t>
            </a:r>
            <a:r>
              <a:rPr lang="en-US" b="1" dirty="0" smtClean="0"/>
              <a:t>James &amp; John </a:t>
            </a:r>
            <a:r>
              <a:rPr lang="en-US" dirty="0" smtClean="0"/>
              <a:t>– “Grant unto us that we may sit, one on thy right and, and one on thy left hand, in thy glory.” (37)</a:t>
            </a:r>
          </a:p>
          <a:p>
            <a:pPr>
              <a:spcAft>
                <a:spcPts val="600"/>
              </a:spcAft>
            </a:pPr>
            <a:r>
              <a:rPr lang="en-US" b="1" dirty="0" smtClean="0"/>
              <a:t>Jesus</a:t>
            </a:r>
            <a:r>
              <a:rPr lang="en-US" dirty="0" smtClean="0"/>
              <a:t> – “Are ye able to drink the cup … or to be baptized with the baptism that I am baptized with” (38)?  </a:t>
            </a:r>
          </a:p>
          <a:p>
            <a:pPr>
              <a:spcAft>
                <a:spcPts val="600"/>
              </a:spcAft>
            </a:pPr>
            <a:r>
              <a:rPr lang="en-US" b="1" dirty="0" smtClean="0"/>
              <a:t>The “baptism” of these two passages is the “baptism of suffering.”</a:t>
            </a:r>
            <a:endParaRPr lang="en-US" b="1" dirty="0"/>
          </a:p>
        </p:txBody>
      </p:sp>
    </p:spTree>
    <p:extLst>
      <p:ext uri="{BB962C8B-B14F-4D97-AF65-F5344CB8AC3E}">
        <p14:creationId xmlns:p14="http://schemas.microsoft.com/office/powerpoint/2010/main" val="69616168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7C2E2C"/>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1815</Words>
  <Application>Microsoft Office PowerPoint</Application>
  <PresentationFormat>On-screen Show (4:3)</PresentationFormat>
  <Paragraphs>119</Paragraphs>
  <Slides>26</Slides>
  <Notes>0</Notes>
  <HiddenSlides>2</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Seven Baptisms</vt:lpstr>
      <vt:lpstr>Baptism Defined</vt:lpstr>
      <vt:lpstr>PowerPoint Presentation</vt:lpstr>
      <vt:lpstr>Six Baptisms</vt:lpstr>
      <vt:lpstr>4.  The Baptism of Suffering</vt:lpstr>
      <vt:lpstr>PowerPoint Presentation</vt:lpstr>
      <vt:lpstr>PowerPoint Presentation</vt:lpstr>
      <vt:lpstr>R. C. Foster – Gospel Studies</vt:lpstr>
      <vt:lpstr>Compare Mark 10:38</vt:lpstr>
      <vt:lpstr>5.  The Baptism Unto Moses In  The Cloud And In The Sea</vt:lpstr>
      <vt:lpstr>The Illustration of Faithless Israel</vt:lpstr>
      <vt:lpstr>6.  Baptism for the Dead</vt:lpstr>
      <vt:lpstr>Not Proxy Baptism</vt:lpstr>
      <vt:lpstr>2.  At Death, Our Fate Is Sealed</vt:lpstr>
      <vt:lpstr>So, If Not Proxy Baptism,  What Does This Passage Teach?</vt:lpstr>
      <vt:lpstr>PowerPoint Presentation</vt:lpstr>
      <vt:lpstr>Argument for the Resurrection From Their Baptism</vt:lpstr>
      <vt:lpstr>Baptism Pictures The Very Thing That Some of Them Were Denying</vt:lpstr>
      <vt:lpstr>E. G. Sewell (Quoted by Frank Jamerson)</vt:lpstr>
      <vt:lpstr>PowerPoint Presentation</vt:lpstr>
      <vt:lpstr>Summary of Baptism for Dead</vt:lpstr>
      <vt:lpstr>Six Baptisms</vt:lpstr>
      <vt:lpstr>Ephesians 4:4-6</vt:lpstr>
      <vt:lpstr>PowerPoint Presentation</vt:lpstr>
      <vt:lpstr>1 Corinthians 15</vt:lpstr>
      <vt:lpstr>Introduction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Baptisms in the  New Testament</dc:title>
  <dc:creator>Windows User</dc:creator>
  <cp:lastModifiedBy>Windows User</cp:lastModifiedBy>
  <cp:revision>33</cp:revision>
  <cp:lastPrinted>2019-08-25T20:09:24Z</cp:lastPrinted>
  <dcterms:created xsi:type="dcterms:W3CDTF">2019-08-18T17:22:19Z</dcterms:created>
  <dcterms:modified xsi:type="dcterms:W3CDTF">2019-08-25T20:25:54Z</dcterms:modified>
</cp:coreProperties>
</file>