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6" r:id="rId6"/>
    <p:sldId id="261" r:id="rId7"/>
    <p:sldId id="267" r:id="rId8"/>
    <p:sldId id="262" r:id="rId9"/>
    <p:sldId id="263" r:id="rId10"/>
    <p:sldId id="264" r:id="rId11"/>
    <p:sldId id="260" r:id="rId12"/>
    <p:sldId id="265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4700F6-B08B-45E9-8C60-D42424C1805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AA1F52-FCC3-4723-8C0E-91547D19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03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F676-A19D-451C-BC65-BE87A82BE004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E94E-68FB-4192-8A4E-908CD1F9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40701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F676-A19D-451C-BC65-BE87A82BE004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E94E-68FB-4192-8A4E-908CD1F9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23639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F676-A19D-451C-BC65-BE87A82BE004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E94E-68FB-4192-8A4E-908CD1F9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97969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F676-A19D-451C-BC65-BE87A82BE004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E94E-68FB-4192-8A4E-908CD1F9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902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3" presetClass="entr" presetSubtype="52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53" presetClass="entr" presetSubtype="52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53" presetClass="entr" presetSubtype="52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53" presetClass="entr" presetSubtype="52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53" presetClass="entr" presetSubtype="52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F676-A19D-451C-BC65-BE87A82BE004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E94E-68FB-4192-8A4E-908CD1F9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64438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F676-A19D-451C-BC65-BE87A82BE004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E94E-68FB-4192-8A4E-908CD1F9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49466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F676-A19D-451C-BC65-BE87A82BE004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E94E-68FB-4192-8A4E-908CD1F9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12539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F676-A19D-451C-BC65-BE87A82BE004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E94E-68FB-4192-8A4E-908CD1F9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18913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F676-A19D-451C-BC65-BE87A82BE004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E94E-68FB-4192-8A4E-908CD1F9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8022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F676-A19D-451C-BC65-BE87A82BE004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E94E-68FB-4192-8A4E-908CD1F9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20768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F676-A19D-451C-BC65-BE87A82BE004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E94E-68FB-4192-8A4E-908CD1F9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2360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F676-A19D-451C-BC65-BE87A82BE004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BE94E-68FB-4192-8A4E-908CD1F9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31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002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Loneliness</a:t>
            </a:r>
            <a:endParaRPr lang="en-US" sz="6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Your </a:t>
            </a:r>
            <a:r>
              <a:rPr lang="en-US" sz="3600" dirty="0"/>
              <a:t>O</a:t>
            </a:r>
            <a:r>
              <a:rPr lang="en-US" sz="3600" dirty="0" smtClean="0"/>
              <a:t>wn </a:t>
            </a:r>
            <a:r>
              <a:rPr lang="en-US" sz="3600" dirty="0"/>
              <a:t>L</a:t>
            </a:r>
            <a:r>
              <a:rPr lang="en-US" sz="3600" dirty="0" smtClean="0"/>
              <a:t>ife, and in the </a:t>
            </a:r>
          </a:p>
          <a:p>
            <a:r>
              <a:rPr lang="en-US" sz="3600" dirty="0"/>
              <a:t>L</a:t>
            </a:r>
            <a:r>
              <a:rPr lang="en-US" sz="3600" dirty="0" smtClean="0"/>
              <a:t>ives of Others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5791200"/>
            <a:ext cx="1700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Lake Gibson</a:t>
            </a:r>
          </a:p>
          <a:p>
            <a:pPr algn="ctr"/>
            <a:r>
              <a:rPr lang="en-US" dirty="0" smtClean="0"/>
              <a:t>August 11,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730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Attend every service of the church.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Make yourself get out of the house.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Walk up and introduce yourself to new people.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Get to know one another.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Get help.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Loneliness can lead to depression and other serious health challenges.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Confide in a brother or sister; do not suffer alone.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There are people available to give  help and support.  </a:t>
            </a:r>
            <a:endParaRPr lang="en-US" dirty="0"/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33153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Who Are Some That Might Be Vulnerable To Loneliness?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The elderly.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Widows, widowers.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Long term sick; shut-ins.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Those who have lost loved ones.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Stay at home moms.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New families to our community.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College students.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Almost anyone</a:t>
            </a:r>
            <a:r>
              <a:rPr lang="en-US" sz="3100" dirty="0" smtClean="0"/>
              <a:t>, depending on circumstances.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990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2201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Those To Keep on Our Radar</a:t>
            </a:r>
            <a:endParaRPr lang="en-US" sz="40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557440"/>
            <a:ext cx="2667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SICK</a:t>
            </a:r>
          </a:p>
          <a:p>
            <a:r>
              <a:rPr lang="en-US" sz="2600" dirty="0" smtClean="0"/>
              <a:t>Ron and Glenda </a:t>
            </a:r>
            <a:r>
              <a:rPr lang="en-US" sz="2600" dirty="0" err="1" smtClean="0"/>
              <a:t>Burkhalter</a:t>
            </a:r>
            <a:endParaRPr lang="en-US" sz="2600" dirty="0" smtClean="0"/>
          </a:p>
          <a:p>
            <a:r>
              <a:rPr lang="en-US" sz="2600" dirty="0" smtClean="0"/>
              <a:t>Alice </a:t>
            </a:r>
            <a:r>
              <a:rPr lang="en-US" sz="2600" dirty="0" err="1" smtClean="0"/>
              <a:t>Faulkenham</a:t>
            </a:r>
            <a:endParaRPr lang="en-US" sz="2600" dirty="0" smtClean="0"/>
          </a:p>
          <a:p>
            <a:r>
              <a:rPr lang="en-US" sz="2600" dirty="0" smtClean="0"/>
              <a:t>Leonard &amp; Mary Fisher</a:t>
            </a:r>
          </a:p>
          <a:p>
            <a:r>
              <a:rPr lang="en-US" sz="2600" dirty="0" err="1" smtClean="0"/>
              <a:t>Jeneane</a:t>
            </a:r>
            <a:r>
              <a:rPr lang="en-US" sz="2600" dirty="0" smtClean="0"/>
              <a:t> Price</a:t>
            </a:r>
          </a:p>
          <a:p>
            <a:r>
              <a:rPr lang="en-US" sz="2600" dirty="0" smtClean="0"/>
              <a:t>Gerry Stanfield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00400" y="1579211"/>
            <a:ext cx="2590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SHUT-INS</a:t>
            </a:r>
          </a:p>
          <a:p>
            <a:r>
              <a:rPr lang="en-US" sz="2600" dirty="0" smtClean="0"/>
              <a:t>Paul &amp; Patty Clark</a:t>
            </a:r>
          </a:p>
          <a:p>
            <a:r>
              <a:rPr lang="en-US" sz="2600" dirty="0" smtClean="0"/>
              <a:t>Ron &amp; Dixie </a:t>
            </a:r>
            <a:r>
              <a:rPr lang="en-US" sz="2600" dirty="0" err="1" smtClean="0"/>
              <a:t>Lovering</a:t>
            </a:r>
            <a:endParaRPr lang="en-US" sz="2600" dirty="0" smtClean="0"/>
          </a:p>
          <a:p>
            <a:r>
              <a:rPr lang="en-US" sz="2600" dirty="0" smtClean="0"/>
              <a:t>Sid &amp; Mary Anne Miller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1579211"/>
            <a:ext cx="3048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LIVE ALONE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 smtClean="0"/>
              <a:t>Jeneane</a:t>
            </a:r>
            <a:r>
              <a:rPr lang="en-US" sz="2600" dirty="0" smtClean="0"/>
              <a:t> Beaver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Melba </a:t>
            </a:r>
            <a:r>
              <a:rPr lang="en-US" sz="2600" dirty="0" err="1" smtClean="0"/>
              <a:t>Jucknath</a:t>
            </a:r>
            <a:endParaRPr lang="en-U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Francis Money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Gloria Talley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Ken Turner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Marge </a:t>
            </a:r>
            <a:r>
              <a:rPr lang="en-US" sz="2600" dirty="0" err="1" smtClean="0"/>
              <a:t>Wardlow</a:t>
            </a:r>
            <a:endParaRPr lang="en-U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June Young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543504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Final Reminder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Remember the “one another” passages:</a:t>
            </a:r>
          </a:p>
          <a:p>
            <a:pPr lvl="1"/>
            <a:r>
              <a:rPr lang="en-US" dirty="0" smtClean="0"/>
              <a:t>Love (Jn. 13:34)</a:t>
            </a:r>
          </a:p>
          <a:p>
            <a:pPr lvl="1"/>
            <a:r>
              <a:rPr lang="en-US" dirty="0" smtClean="0"/>
              <a:t>Edify (Rom. 14:19)</a:t>
            </a:r>
          </a:p>
          <a:p>
            <a:pPr lvl="1"/>
            <a:r>
              <a:rPr lang="en-US" dirty="0" smtClean="0"/>
              <a:t>Admonish (Rom. 15:14)</a:t>
            </a:r>
          </a:p>
          <a:p>
            <a:pPr lvl="1"/>
            <a:r>
              <a:rPr lang="en-US" dirty="0" smtClean="0"/>
              <a:t>Bear one another’s burdens (Gal. 6:2)</a:t>
            </a:r>
          </a:p>
          <a:p>
            <a:pPr lvl="1"/>
            <a:r>
              <a:rPr lang="en-US" dirty="0" smtClean="0"/>
              <a:t>Comfort (1 Thess. 4:18)</a:t>
            </a:r>
          </a:p>
          <a:p>
            <a:pPr lvl="1"/>
            <a:r>
              <a:rPr lang="en-US" dirty="0" smtClean="0"/>
              <a:t>Serve (1 Pet. 5:5)</a:t>
            </a:r>
            <a:endParaRPr lang="en-US" dirty="0"/>
          </a:p>
          <a:p>
            <a:r>
              <a:rPr lang="en-US" dirty="0" smtClean="0"/>
              <a:t>Remember Matt. 24:34-40 – “I was hungry and ye gave me to eat…”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2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Figures from Psychology Today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b="1" dirty="0" smtClean="0"/>
              <a:t>Article by Dr. </a:t>
            </a:r>
            <a:r>
              <a:rPr lang="en-US" b="1" dirty="0" err="1" smtClean="0"/>
              <a:t>Shainna</a:t>
            </a:r>
            <a:r>
              <a:rPr lang="en-US" b="1" dirty="0" smtClean="0"/>
              <a:t> Ali</a:t>
            </a:r>
          </a:p>
          <a:p>
            <a:r>
              <a:rPr lang="en-US" dirty="0" smtClean="0"/>
              <a:t>In the last 50 years, rates of loneliness have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doubled</a:t>
            </a:r>
            <a:r>
              <a:rPr lang="en-US" dirty="0" smtClean="0"/>
              <a:t> in the USA.</a:t>
            </a:r>
          </a:p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35-50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%</a:t>
            </a:r>
            <a:r>
              <a:rPr lang="en-US" dirty="0" smtClean="0"/>
              <a:t> of Americans report feeling lonely, left out.</a:t>
            </a:r>
          </a:p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20%</a:t>
            </a:r>
            <a:r>
              <a:rPr lang="en-US" dirty="0" smtClean="0"/>
              <a:t> feel like they rarely or never feel close to people.</a:t>
            </a:r>
          </a:p>
          <a:p>
            <a:r>
              <a:rPr lang="en-US" dirty="0" smtClean="0"/>
              <a:t>Only</a:t>
            </a:r>
            <a:r>
              <a:rPr lang="en-US" b="1" dirty="0" smtClean="0"/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50%</a:t>
            </a:r>
            <a:r>
              <a:rPr lang="en-US" dirty="0" smtClean="0"/>
              <a:t> of people have meaningful, in-person social interactions.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4999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And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Use of Social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Media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Is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NOT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the Solution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44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Heavy social media users responses on loneliness are 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not much different </a:t>
            </a:r>
            <a:r>
              <a:rPr lang="en-US" dirty="0" smtClean="0"/>
              <a:t>than non-social media users. </a:t>
            </a:r>
          </a:p>
          <a:p>
            <a:r>
              <a:rPr lang="en-US" dirty="0" smtClean="0"/>
              <a:t>In fact, some studies have shown that social media use makes people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more lonely</a:t>
            </a:r>
            <a:r>
              <a:rPr lang="en-US" dirty="0" smtClean="0"/>
              <a:t>, as they appear to be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less connected to meaningful relationships. </a:t>
            </a:r>
          </a:p>
        </p:txBody>
      </p:sp>
    </p:spTree>
    <p:extLst>
      <p:ext uri="{BB962C8B-B14F-4D97-AF65-F5344CB8AC3E}">
        <p14:creationId xmlns:p14="http://schemas.microsoft.com/office/powerpoint/2010/main" val="23760925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Answer These Questions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you ever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felt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all alone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loneliness </a:t>
            </a:r>
            <a:r>
              <a:rPr lang="en-US" dirty="0" smtClean="0"/>
              <a:t>a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regular part </a:t>
            </a:r>
            <a:r>
              <a:rPr lang="en-US" dirty="0" smtClean="0"/>
              <a:t>of your life?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you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jealous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bitter</a:t>
            </a:r>
            <a:r>
              <a:rPr lang="en-US" dirty="0" smtClean="0"/>
              <a:t> toward others because of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your</a:t>
            </a:r>
            <a:r>
              <a:rPr lang="en-US" dirty="0" smtClean="0"/>
              <a:t> loneliness?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you ever thought of doing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yourself harm</a:t>
            </a:r>
            <a:r>
              <a:rPr lang="en-US" dirty="0" smtClean="0"/>
              <a:t> because of the loneliness that you feel?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you think of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people around you </a:t>
            </a:r>
            <a:r>
              <a:rPr lang="en-US" dirty="0" smtClean="0"/>
              <a:t>that might be lonely that you can help?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192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Note: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experience loneliness even though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surrounded</a:t>
            </a:r>
            <a:r>
              <a:rPr lang="en-US" dirty="0" smtClean="0"/>
              <a:t> by other people. </a:t>
            </a:r>
          </a:p>
          <a:p>
            <a:r>
              <a:rPr lang="en-US" dirty="0" smtClean="0"/>
              <a:t>Loneliness has more to do with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relationships </a:t>
            </a:r>
            <a:r>
              <a:rPr lang="en-US" dirty="0" smtClean="0"/>
              <a:t>than with the physical presence or non-presence of people.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573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Steps </a:t>
            </a:r>
            <a:r>
              <a:rPr lang="en-US" sz="4200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YOU</a:t>
            </a:r>
            <a:r>
              <a:rPr lang="en-US" sz="4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Can Take To Overcome Loneliness in Your Own </a:t>
            </a:r>
            <a:r>
              <a:rPr lang="en-US" sz="4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Life</a:t>
            </a:r>
            <a:endParaRPr lang="en-US" sz="4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sz="3300" b="1" dirty="0" smtClean="0"/>
              <a:t>Preliminary observations: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Don’t be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too hard on yourself</a:t>
            </a:r>
            <a:r>
              <a:rPr lang="en-US" dirty="0" smtClean="0"/>
              <a:t>; many have suffered symptoms of loneliness.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Consider the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cause</a:t>
            </a:r>
            <a:r>
              <a:rPr lang="en-US" dirty="0" smtClean="0"/>
              <a:t> of your loneliness; be totally honest with yourself.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Remember,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God is always near</a:t>
            </a:r>
            <a:r>
              <a:rPr lang="en-US" dirty="0" smtClean="0"/>
              <a:t>. </a:t>
            </a:r>
            <a:r>
              <a:rPr lang="en-US" dirty="0"/>
              <a:t>Joshua </a:t>
            </a:r>
            <a:r>
              <a:rPr lang="en-US" dirty="0" smtClean="0"/>
              <a:t>1:8-9,</a:t>
            </a:r>
            <a:r>
              <a:rPr lang="en-US" dirty="0" smtClean="0"/>
              <a:t> </a:t>
            </a:r>
            <a:r>
              <a:rPr lang="en-US" dirty="0" smtClean="0"/>
              <a:t>Heb. 13:5-6, </a:t>
            </a:r>
            <a:r>
              <a:rPr lang="en-US" dirty="0" smtClean="0"/>
              <a:t>Rom</a:t>
            </a:r>
            <a:r>
              <a:rPr lang="en-US" dirty="0"/>
              <a:t>. </a:t>
            </a:r>
            <a:r>
              <a:rPr lang="en-US" dirty="0" smtClean="0"/>
              <a:t>8:31-39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242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Remember Elijah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 Kings 18 – Elijah challenged the prophets of Baal to a test on Mt. Carmel.</a:t>
            </a:r>
          </a:p>
          <a:p>
            <a:r>
              <a:rPr lang="en-US" dirty="0" smtClean="0"/>
              <a:t>19:1-2 – Elijah threatened by Jezebel, and he fled to Beersheba then the desert (south).</a:t>
            </a:r>
          </a:p>
          <a:p>
            <a:r>
              <a:rPr lang="en-US" dirty="0" smtClean="0"/>
              <a:t>V. 4-5 – Requests that he might die, but an angel of God provides.</a:t>
            </a:r>
          </a:p>
          <a:p>
            <a:r>
              <a:rPr lang="en-US" dirty="0" smtClean="0"/>
              <a:t>V. 9-18 – What are you doing here, Elijah?</a:t>
            </a:r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Elijah was discouraged and felt all alone, but God was not done with him yet!</a:t>
            </a:r>
          </a:p>
        </p:txBody>
      </p:sp>
    </p:spTree>
    <p:extLst>
      <p:ext uri="{BB962C8B-B14F-4D97-AF65-F5344CB8AC3E}">
        <p14:creationId xmlns:p14="http://schemas.microsoft.com/office/powerpoint/2010/main" val="39150015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944562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Steps You Can Take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Get into God’s Word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As with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any problem </a:t>
            </a:r>
            <a:r>
              <a:rPr lang="en-US" dirty="0" smtClean="0"/>
              <a:t>or challenge that we have, seek the wisdom from above.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/>
              <a:t>2 Tim. 3:16-17 </a:t>
            </a:r>
            <a:r>
              <a:rPr lang="en-US" dirty="0" smtClean="0"/>
              <a:t>– “ </a:t>
            </a:r>
            <a:r>
              <a:rPr lang="en-US" dirty="0" smtClean="0"/>
              <a:t>… that the man of God may be complete, equipped for every good work.</a:t>
            </a:r>
            <a:r>
              <a:rPr lang="en-US" dirty="0" smtClean="0"/>
              <a:t>” 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/>
              <a:t>2 Pet. 1:3 </a:t>
            </a:r>
            <a:r>
              <a:rPr lang="en-US" dirty="0" smtClean="0"/>
              <a:t>– “All things that pertain to life and godliness.”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Talk to God.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“In nothing be anxious; but in everything by prayer and supplication with thanksgiving let your requests be known unto God…” (Phil. 4:4-6)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807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Take the initiative.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Don’t have a pity party.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“No one ever has me over.”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u="sng" dirty="0" smtClean="0"/>
              <a:t>YOU</a:t>
            </a:r>
            <a:r>
              <a:rPr lang="en-US" dirty="0" smtClean="0"/>
              <a:t> do the inviting.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Have a Bible study or singing. </a:t>
            </a: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Get involved in the lives of others.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Go visit the sick and shut-ins.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Send cards, notes, emails, etc.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Ask the preachers or others who might give you guidance on people you might visit or help.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153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0D0D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765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Loneliness</vt:lpstr>
      <vt:lpstr>Figures from Psychology Today</vt:lpstr>
      <vt:lpstr>And the Use of Social Media Is  NOT the Solution</vt:lpstr>
      <vt:lpstr>Answer These Questions</vt:lpstr>
      <vt:lpstr>Note:</vt:lpstr>
      <vt:lpstr>Steps YOU Can Take To Overcome Loneliness in Your Own Life</vt:lpstr>
      <vt:lpstr>Remember Elijah</vt:lpstr>
      <vt:lpstr>Steps You Can Take</vt:lpstr>
      <vt:lpstr>PowerPoint Presentation</vt:lpstr>
      <vt:lpstr>PowerPoint Presentation</vt:lpstr>
      <vt:lpstr>Who Are Some That Might Be Vulnerable To Loneliness?</vt:lpstr>
      <vt:lpstr>Those To Keep on Our Radar</vt:lpstr>
      <vt:lpstr>Final Reminder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Loneliness</dc:title>
  <dc:creator>Windows User</dc:creator>
  <cp:lastModifiedBy>Windows User</cp:lastModifiedBy>
  <cp:revision>18</cp:revision>
  <cp:lastPrinted>2019-08-11T00:55:06Z</cp:lastPrinted>
  <dcterms:created xsi:type="dcterms:W3CDTF">2019-08-10T23:49:50Z</dcterms:created>
  <dcterms:modified xsi:type="dcterms:W3CDTF">2019-08-11T20:34:47Z</dcterms:modified>
</cp:coreProperties>
</file>