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73" r:id="rId3"/>
    <p:sldId id="257" r:id="rId4"/>
    <p:sldId id="271" r:id="rId5"/>
    <p:sldId id="272" r:id="rId6"/>
    <p:sldId id="279" r:id="rId7"/>
    <p:sldId id="275" r:id="rId8"/>
    <p:sldId id="280" r:id="rId9"/>
    <p:sldId id="276" r:id="rId10"/>
    <p:sldId id="277" r:id="rId11"/>
    <p:sldId id="281" r:id="rId12"/>
    <p:sldId id="278" r:id="rId13"/>
    <p:sldId id="282" r:id="rId14"/>
    <p:sldId id="283" r:id="rId15"/>
    <p:sldId id="270" r:id="rId16"/>
    <p:sldId id="27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55" autoAdjust="0"/>
  </p:normalViewPr>
  <p:slideViewPr>
    <p:cSldViewPr>
      <p:cViewPr varScale="1">
        <p:scale>
          <a:sx n="79" d="100"/>
          <a:sy n="79" d="100"/>
        </p:scale>
        <p:origin x="-1584" y="-90"/>
      </p:cViewPr>
      <p:guideLst>
        <p:guide orient="horz" pos="2160"/>
        <p:guide pos="2880"/>
      </p:guideLst>
    </p:cSldViewPr>
  </p:slideViewPr>
  <p:outlineViewPr>
    <p:cViewPr>
      <p:scale>
        <a:sx n="33" d="100"/>
        <a:sy n="33" d="100"/>
      </p:scale>
      <p:origin x="0" y="561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98AE002-EC7D-402E-AA8B-ABB74EF98B6B}" type="datetimeFigureOut">
              <a:rPr lang="en-US" smtClean="0"/>
              <a:t>9/17/2019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B0C3078-421B-44FE-AF65-A618DD0008F9}" type="slidenum">
              <a:rPr lang="en-US" smtClean="0"/>
              <a:t>‹#›</a:t>
            </a:fld>
            <a:endParaRPr lang="en-US"/>
          </a:p>
        </p:txBody>
      </p:sp>
    </p:spTree>
    <p:extLst>
      <p:ext uri="{BB962C8B-B14F-4D97-AF65-F5344CB8AC3E}">
        <p14:creationId xmlns:p14="http://schemas.microsoft.com/office/powerpoint/2010/main" val="1001538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E3E7843-A0D6-4DC6-804F-37408A41BC0B}" type="datetimeFigureOut">
              <a:rPr lang="en-US" smtClean="0"/>
              <a:t>9/17/2019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0374A58-97A5-4C53-BA9D-BA021A9E0291}" type="slidenum">
              <a:rPr lang="en-US" smtClean="0"/>
              <a:t>‹#›</a:t>
            </a:fld>
            <a:endParaRPr lang="en-US"/>
          </a:p>
        </p:txBody>
      </p:sp>
    </p:spTree>
    <p:extLst>
      <p:ext uri="{BB962C8B-B14F-4D97-AF65-F5344CB8AC3E}">
        <p14:creationId xmlns:p14="http://schemas.microsoft.com/office/powerpoint/2010/main" val="351765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374A58-97A5-4C53-BA9D-BA021A9E0291}" type="slidenum">
              <a:rPr lang="en-US" smtClean="0"/>
              <a:t>10</a:t>
            </a:fld>
            <a:endParaRPr lang="en-US"/>
          </a:p>
        </p:txBody>
      </p:sp>
    </p:spTree>
    <p:extLst>
      <p:ext uri="{BB962C8B-B14F-4D97-AF65-F5344CB8AC3E}">
        <p14:creationId xmlns:p14="http://schemas.microsoft.com/office/powerpoint/2010/main" val="2118004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374A58-97A5-4C53-BA9D-BA021A9E0291}" type="slidenum">
              <a:rPr lang="en-US" smtClean="0"/>
              <a:t>16</a:t>
            </a:fld>
            <a:endParaRPr lang="en-US"/>
          </a:p>
        </p:txBody>
      </p:sp>
    </p:spTree>
    <p:extLst>
      <p:ext uri="{BB962C8B-B14F-4D97-AF65-F5344CB8AC3E}">
        <p14:creationId xmlns:p14="http://schemas.microsoft.com/office/powerpoint/2010/main" val="70886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767403-207E-4B21-A1A8-4C60BAC0BA50}"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91F1-D050-40A8-8232-16E765D6A10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767403-207E-4B21-A1A8-4C60BAC0BA50}"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767403-207E-4B21-A1A8-4C60BAC0BA50}"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3000"/>
            </a:lvl1pPr>
            <a:lvl2pPr>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8767403-207E-4B21-A1A8-4C60BAC0BA50}"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5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75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767403-207E-4B21-A1A8-4C60BAC0BA50}"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91F1-D050-40A8-8232-16E765D6A10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767403-207E-4B21-A1A8-4C60BAC0BA50}"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767403-207E-4B21-A1A8-4C60BAC0BA50}" type="datetimeFigureOut">
              <a:rPr lang="en-US" smtClean="0"/>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C091F1-D050-40A8-8232-16E765D6A10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767403-207E-4B21-A1A8-4C60BAC0BA50}" type="datetimeFigureOut">
              <a:rPr lang="en-US" smtClean="0"/>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67403-207E-4B21-A1A8-4C60BAC0BA50}" type="datetimeFigureOut">
              <a:rPr lang="en-US" smtClean="0"/>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767403-207E-4B21-A1A8-4C60BAC0BA50}"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091F1-D050-40A8-8232-16E765D6A10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767403-207E-4B21-A1A8-4C60BAC0BA50}"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8767403-207E-4B21-A1A8-4C60BAC0BA50}" type="datetimeFigureOut">
              <a:rPr lang="en-US" smtClean="0"/>
              <a:t>9/17/2019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8C091F1-D050-40A8-8232-16E765D6A1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r"/>
  </p:transition>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000" b="1" dirty="0"/>
              <a:t>Faithfulness</a:t>
            </a:r>
          </a:p>
        </p:txBody>
      </p:sp>
      <p:sp>
        <p:nvSpPr>
          <p:cNvPr id="3" name="Subtitle 2"/>
          <p:cNvSpPr>
            <a:spLocks noGrp="1"/>
          </p:cNvSpPr>
          <p:nvPr>
            <p:ph type="subTitle" idx="1"/>
          </p:nvPr>
        </p:nvSpPr>
        <p:spPr>
          <a:xfrm>
            <a:off x="628639" y="3657600"/>
            <a:ext cx="7772400" cy="1752600"/>
          </a:xfrm>
        </p:spPr>
        <p:txBody>
          <a:bodyPr>
            <a:normAutofit/>
          </a:bodyPr>
          <a:lstStyle/>
          <a:p>
            <a:pPr algn="ctr"/>
            <a:r>
              <a:rPr lang="en-US" sz="3200" b="1" dirty="0"/>
              <a:t>Fruit of the Spirit # 9</a:t>
            </a:r>
          </a:p>
        </p:txBody>
      </p:sp>
      <p:sp>
        <p:nvSpPr>
          <p:cNvPr id="4" name="TextBox 3"/>
          <p:cNvSpPr txBox="1"/>
          <p:nvPr/>
        </p:nvSpPr>
        <p:spPr>
          <a:xfrm>
            <a:off x="6539633" y="5791199"/>
            <a:ext cx="2044149" cy="584775"/>
          </a:xfrm>
          <a:prstGeom prst="rect">
            <a:avLst/>
          </a:prstGeom>
          <a:noFill/>
        </p:spPr>
        <p:txBody>
          <a:bodyPr wrap="none" rtlCol="0">
            <a:spAutoFit/>
          </a:bodyPr>
          <a:lstStyle/>
          <a:p>
            <a:pPr algn="ctr"/>
            <a:r>
              <a:rPr lang="en-US" sz="1600" dirty="0"/>
              <a:t>Lake Gibson</a:t>
            </a:r>
          </a:p>
          <a:p>
            <a:pPr algn="ctr"/>
            <a:r>
              <a:rPr lang="en-US" sz="1600" dirty="0"/>
              <a:t>September 15, 2019</a:t>
            </a:r>
          </a:p>
        </p:txBody>
      </p:sp>
    </p:spTree>
    <p:extLst>
      <p:ext uri="{BB962C8B-B14F-4D97-AF65-F5344CB8AC3E}">
        <p14:creationId xmlns:p14="http://schemas.microsoft.com/office/powerpoint/2010/main" val="1382790573"/>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BC33C5-E946-474E-BA1C-FFD48A41A210}"/>
              </a:ext>
            </a:extLst>
          </p:cNvPr>
          <p:cNvSpPr>
            <a:spLocks noGrp="1"/>
          </p:cNvSpPr>
          <p:nvPr>
            <p:ph type="title"/>
          </p:nvPr>
        </p:nvSpPr>
        <p:spPr/>
        <p:txBody>
          <a:bodyPr>
            <a:normAutofit/>
          </a:bodyPr>
          <a:lstStyle/>
          <a:p>
            <a:r>
              <a:rPr lang="en-US" b="1" dirty="0"/>
              <a:t>2.  Faithfulness Requires Loyalty</a:t>
            </a:r>
          </a:p>
        </p:txBody>
      </p:sp>
      <p:sp>
        <p:nvSpPr>
          <p:cNvPr id="3" name="Content Placeholder 2">
            <a:extLst>
              <a:ext uri="{FF2B5EF4-FFF2-40B4-BE49-F238E27FC236}">
                <a16:creationId xmlns:a16="http://schemas.microsoft.com/office/drawing/2014/main" xmlns="" id="{0D3E6BD8-A5D2-477A-B1B4-2564FB675D2C}"/>
              </a:ext>
            </a:extLst>
          </p:cNvPr>
          <p:cNvSpPr>
            <a:spLocks noGrp="1"/>
          </p:cNvSpPr>
          <p:nvPr>
            <p:ph idx="1"/>
          </p:nvPr>
        </p:nvSpPr>
        <p:spPr>
          <a:xfrm>
            <a:off x="457200" y="1600200"/>
            <a:ext cx="8229600" cy="5105400"/>
          </a:xfrm>
        </p:spPr>
        <p:txBody>
          <a:bodyPr>
            <a:normAutofit/>
          </a:bodyPr>
          <a:lstStyle/>
          <a:p>
            <a:pPr>
              <a:spcAft>
                <a:spcPts val="600"/>
              </a:spcAft>
            </a:pPr>
            <a:r>
              <a:rPr lang="en-US" dirty="0"/>
              <a:t>There is </a:t>
            </a:r>
            <a:r>
              <a:rPr lang="en-US" b="1" dirty="0">
                <a:solidFill>
                  <a:schemeClr val="tx2">
                    <a:lumMod val="75000"/>
                  </a:schemeClr>
                </a:solidFill>
              </a:rPr>
              <a:t>one relationship </a:t>
            </a:r>
            <a:r>
              <a:rPr lang="en-US" dirty="0"/>
              <a:t>in life where the word “unfaithful” is especially appalling. </a:t>
            </a:r>
          </a:p>
          <a:p>
            <a:pPr lvl="1">
              <a:spcAft>
                <a:spcPts val="600"/>
              </a:spcAft>
            </a:pPr>
            <a:r>
              <a:rPr lang="en-US" sz="3000" dirty="0"/>
              <a:t>In marriage there is a special, unique bond.</a:t>
            </a:r>
          </a:p>
          <a:p>
            <a:pPr lvl="1">
              <a:spcAft>
                <a:spcPts val="600"/>
              </a:spcAft>
            </a:pPr>
            <a:r>
              <a:rPr lang="en-US" sz="3000" dirty="0"/>
              <a:t>“I, Wilson, take you Becky, to be my lawful wedded wife, to have and to hold, from this day forward, for better and for worse, for richer and for poorer, in sickness and in health, and </a:t>
            </a:r>
            <a:r>
              <a:rPr lang="en-US" sz="3000" b="1" dirty="0"/>
              <a:t>forsaking all others </a:t>
            </a:r>
            <a:r>
              <a:rPr lang="en-US" sz="3000" dirty="0"/>
              <a:t>cleave to you and you alone so long as we both shall live.” </a:t>
            </a:r>
          </a:p>
        </p:txBody>
      </p:sp>
    </p:spTree>
    <p:extLst>
      <p:ext uri="{BB962C8B-B14F-4D97-AF65-F5344CB8AC3E}">
        <p14:creationId xmlns:p14="http://schemas.microsoft.com/office/powerpoint/2010/main" val="4060170389"/>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20AF802-94BC-42B2-86AA-E252DB045EA2}"/>
              </a:ext>
            </a:extLst>
          </p:cNvPr>
          <p:cNvSpPr>
            <a:spLocks noGrp="1"/>
          </p:cNvSpPr>
          <p:nvPr>
            <p:ph idx="1"/>
          </p:nvPr>
        </p:nvSpPr>
        <p:spPr>
          <a:xfrm>
            <a:off x="457200" y="838200"/>
            <a:ext cx="8229600" cy="5638800"/>
          </a:xfrm>
        </p:spPr>
        <p:txBody>
          <a:bodyPr/>
          <a:lstStyle/>
          <a:p>
            <a:r>
              <a:rPr lang="en-US" dirty="0"/>
              <a:t>The entire </a:t>
            </a:r>
            <a:r>
              <a:rPr lang="en-US" b="1" dirty="0"/>
              <a:t>book of Hosea </a:t>
            </a:r>
            <a:r>
              <a:rPr lang="en-US" dirty="0"/>
              <a:t>is centered around the theme of Gomer’s </a:t>
            </a:r>
            <a:r>
              <a:rPr lang="en-US" b="1" dirty="0">
                <a:solidFill>
                  <a:schemeClr val="tx2">
                    <a:lumMod val="75000"/>
                  </a:schemeClr>
                </a:solidFill>
              </a:rPr>
              <a:t>unfaithfulness</a:t>
            </a:r>
            <a:r>
              <a:rPr lang="en-US" dirty="0"/>
              <a:t> to Hosea and Israel’s unfaithfulness to God!</a:t>
            </a:r>
          </a:p>
          <a:p>
            <a:pPr lvl="1"/>
            <a:r>
              <a:rPr lang="en-US" b="1" dirty="0"/>
              <a:t>Hosea 2:2-7</a:t>
            </a:r>
          </a:p>
          <a:p>
            <a:pPr lvl="1"/>
            <a:r>
              <a:rPr lang="en-US" b="1" dirty="0"/>
              <a:t>Hosea 2:8 </a:t>
            </a:r>
            <a:r>
              <a:rPr lang="en-US" dirty="0"/>
              <a:t>– Israel had forgotten that Jehovah God had blessed her, not Baal.</a:t>
            </a:r>
          </a:p>
          <a:p>
            <a:r>
              <a:rPr lang="en-US" b="1" dirty="0"/>
              <a:t>James 4:4 </a:t>
            </a:r>
            <a:r>
              <a:rPr lang="en-US" dirty="0"/>
              <a:t>– “</a:t>
            </a:r>
            <a:r>
              <a:rPr lang="en-US" b="1" dirty="0">
                <a:solidFill>
                  <a:schemeClr val="tx2">
                    <a:lumMod val="75000"/>
                  </a:schemeClr>
                </a:solidFill>
              </a:rPr>
              <a:t>Ye adulteresses</a:t>
            </a:r>
            <a:r>
              <a:rPr lang="en-US" dirty="0"/>
              <a:t>, know ye not that the friendship of the world is enmity with God? Whosoever therefore would be a friend of the world </a:t>
            </a:r>
            <a:r>
              <a:rPr lang="en-US" dirty="0" err="1"/>
              <a:t>maketh</a:t>
            </a:r>
            <a:r>
              <a:rPr lang="en-US" dirty="0"/>
              <a:t> himself an enemy of God.” </a:t>
            </a:r>
          </a:p>
          <a:p>
            <a:endParaRPr lang="en-US" dirty="0"/>
          </a:p>
        </p:txBody>
      </p:sp>
    </p:spTree>
    <p:extLst>
      <p:ext uri="{BB962C8B-B14F-4D97-AF65-F5344CB8AC3E}">
        <p14:creationId xmlns:p14="http://schemas.microsoft.com/office/powerpoint/2010/main" val="1541958962"/>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F5404B-CF9F-4362-8B27-4D42DED4FA98}"/>
              </a:ext>
            </a:extLst>
          </p:cNvPr>
          <p:cNvSpPr>
            <a:spLocks noGrp="1"/>
          </p:cNvSpPr>
          <p:nvPr>
            <p:ph type="title"/>
          </p:nvPr>
        </p:nvSpPr>
        <p:spPr>
          <a:xfrm>
            <a:off x="457200" y="533400"/>
            <a:ext cx="8229600" cy="1676400"/>
          </a:xfrm>
        </p:spPr>
        <p:txBody>
          <a:bodyPr>
            <a:normAutofit/>
          </a:bodyPr>
          <a:lstStyle/>
          <a:p>
            <a:r>
              <a:rPr lang="en-US" b="1" dirty="0"/>
              <a:t>3. Faithfulness Requires Steadfastness</a:t>
            </a:r>
          </a:p>
        </p:txBody>
      </p:sp>
      <p:sp>
        <p:nvSpPr>
          <p:cNvPr id="3" name="Content Placeholder 2">
            <a:extLst>
              <a:ext uri="{FF2B5EF4-FFF2-40B4-BE49-F238E27FC236}">
                <a16:creationId xmlns:a16="http://schemas.microsoft.com/office/drawing/2014/main" xmlns="" id="{24EE5ECC-B24C-4400-A149-D0C86452E96E}"/>
              </a:ext>
            </a:extLst>
          </p:cNvPr>
          <p:cNvSpPr>
            <a:spLocks noGrp="1"/>
          </p:cNvSpPr>
          <p:nvPr>
            <p:ph idx="1"/>
          </p:nvPr>
        </p:nvSpPr>
        <p:spPr>
          <a:xfrm>
            <a:off x="457200" y="2286000"/>
            <a:ext cx="8229600" cy="4191000"/>
          </a:xfrm>
        </p:spPr>
        <p:txBody>
          <a:bodyPr>
            <a:normAutofit/>
          </a:bodyPr>
          <a:lstStyle/>
          <a:p>
            <a:r>
              <a:rPr lang="en-US" b="1" dirty="0">
                <a:solidFill>
                  <a:schemeClr val="tx2">
                    <a:lumMod val="75000"/>
                  </a:schemeClr>
                </a:solidFill>
              </a:rPr>
              <a:t>Steadfast </a:t>
            </a:r>
            <a:r>
              <a:rPr lang="en-US" dirty="0"/>
              <a:t>– Fixed in direction, unwavering, firm in purpose, resolute, determined.</a:t>
            </a:r>
          </a:p>
          <a:p>
            <a:r>
              <a:rPr lang="en-US" b="1" dirty="0"/>
              <a:t>Remember </a:t>
            </a:r>
            <a:r>
              <a:rPr lang="en-US" dirty="0"/>
              <a:t>the </a:t>
            </a:r>
            <a:r>
              <a:rPr lang="en-US" b="1" dirty="0">
                <a:solidFill>
                  <a:schemeClr val="tx2">
                    <a:lumMod val="75000"/>
                  </a:schemeClr>
                </a:solidFill>
              </a:rPr>
              <a:t>Patriarchs</a:t>
            </a:r>
            <a:r>
              <a:rPr lang="en-US" b="1" dirty="0"/>
              <a:t> </a:t>
            </a:r>
            <a:r>
              <a:rPr lang="en-US" dirty="0"/>
              <a:t>– “They desire a better country” (Heb. 11:16).</a:t>
            </a:r>
          </a:p>
          <a:p>
            <a:r>
              <a:rPr lang="en-US" b="1" dirty="0"/>
              <a:t>1 Cor. 15:58 </a:t>
            </a:r>
            <a:r>
              <a:rPr lang="en-US" dirty="0"/>
              <a:t>– “Therefore, my beloved brethren, </a:t>
            </a:r>
            <a:r>
              <a:rPr lang="en-US" b="1" dirty="0">
                <a:solidFill>
                  <a:schemeClr val="tx2">
                    <a:lumMod val="75000"/>
                  </a:schemeClr>
                </a:solidFill>
              </a:rPr>
              <a:t>be steadfast, immovable</a:t>
            </a:r>
            <a:r>
              <a:rPr lang="en-US" dirty="0"/>
              <a:t>, always abounding in the work of the Lord, knowing that your toil is not in vain in the Lord.”</a:t>
            </a:r>
          </a:p>
          <a:p>
            <a:endParaRPr lang="en-US" dirty="0"/>
          </a:p>
          <a:p>
            <a:endParaRPr lang="en-US" dirty="0"/>
          </a:p>
        </p:txBody>
      </p:sp>
    </p:spTree>
    <p:extLst>
      <p:ext uri="{BB962C8B-B14F-4D97-AF65-F5344CB8AC3E}">
        <p14:creationId xmlns:p14="http://schemas.microsoft.com/office/powerpoint/2010/main" val="3376722209"/>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CCE03E3-3679-4164-BB78-920A775A4D7F}"/>
              </a:ext>
            </a:extLst>
          </p:cNvPr>
          <p:cNvSpPr>
            <a:spLocks noGrp="1"/>
          </p:cNvSpPr>
          <p:nvPr>
            <p:ph idx="1"/>
          </p:nvPr>
        </p:nvSpPr>
        <p:spPr>
          <a:xfrm>
            <a:off x="457200" y="685800"/>
            <a:ext cx="8229600" cy="6019800"/>
          </a:xfrm>
        </p:spPr>
        <p:txBody>
          <a:bodyPr>
            <a:normAutofit/>
          </a:bodyPr>
          <a:lstStyle/>
          <a:p>
            <a:r>
              <a:rPr lang="en-US" b="1" dirty="0">
                <a:solidFill>
                  <a:schemeClr val="tx2">
                    <a:lumMod val="75000"/>
                  </a:schemeClr>
                </a:solidFill>
              </a:rPr>
              <a:t>1 Cor. 16:13 </a:t>
            </a:r>
            <a:r>
              <a:rPr lang="en-US" dirty="0"/>
              <a:t>– “Be on the alert, stand firm in the faith, act like men, be strong.”</a:t>
            </a:r>
          </a:p>
          <a:p>
            <a:pPr lvl="1"/>
            <a:r>
              <a:rPr lang="en-US" dirty="0"/>
              <a:t>ASV – “Quit you like men, be strong.”</a:t>
            </a:r>
          </a:p>
          <a:p>
            <a:pPr lvl="1"/>
            <a:r>
              <a:rPr lang="en-US" dirty="0"/>
              <a:t>Strong – “To show one’s self a man, be brave.”</a:t>
            </a:r>
          </a:p>
          <a:p>
            <a:r>
              <a:rPr lang="en-US" b="1" dirty="0">
                <a:solidFill>
                  <a:schemeClr val="tx2">
                    <a:lumMod val="75000"/>
                  </a:schemeClr>
                </a:solidFill>
              </a:rPr>
              <a:t>Eph. 6:10-18  </a:t>
            </a:r>
          </a:p>
          <a:p>
            <a:pPr lvl="1"/>
            <a:r>
              <a:rPr lang="en-US" dirty="0"/>
              <a:t>“Be strong in the Lord and in the strength of His might. Put on the whole armor of God that ye may be able to stand against the wiles of the devil…” (vs. 10-11)</a:t>
            </a:r>
          </a:p>
          <a:p>
            <a:pPr lvl="1"/>
            <a:r>
              <a:rPr lang="en-US" dirty="0"/>
              <a:t>“Take up the whole armor of God that ye may be able to withstand in the evil day” (13)</a:t>
            </a:r>
          </a:p>
          <a:p>
            <a:pPr lvl="1"/>
            <a:r>
              <a:rPr lang="en-US" dirty="0"/>
              <a:t>“Stand therefore…” (14)</a:t>
            </a:r>
          </a:p>
          <a:p>
            <a:endParaRPr lang="en-US" dirty="0"/>
          </a:p>
        </p:txBody>
      </p:sp>
    </p:spTree>
    <p:extLst>
      <p:ext uri="{BB962C8B-B14F-4D97-AF65-F5344CB8AC3E}">
        <p14:creationId xmlns:p14="http://schemas.microsoft.com/office/powerpoint/2010/main" val="2860676112"/>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25DEB7-78D2-4792-ADEE-6FE58CA6F103}"/>
              </a:ext>
            </a:extLst>
          </p:cNvPr>
          <p:cNvSpPr>
            <a:spLocks noGrp="1"/>
          </p:cNvSpPr>
          <p:nvPr>
            <p:ph type="title"/>
          </p:nvPr>
        </p:nvSpPr>
        <p:spPr/>
        <p:txBody>
          <a:bodyPr/>
          <a:lstStyle/>
          <a:p>
            <a:pPr algn="ctr"/>
            <a:r>
              <a:rPr lang="en-US" b="1" dirty="0"/>
              <a:t>Let’s Be Faithful To The End!</a:t>
            </a:r>
          </a:p>
        </p:txBody>
      </p:sp>
      <p:sp>
        <p:nvSpPr>
          <p:cNvPr id="3" name="Content Placeholder 2">
            <a:extLst>
              <a:ext uri="{FF2B5EF4-FFF2-40B4-BE49-F238E27FC236}">
                <a16:creationId xmlns:a16="http://schemas.microsoft.com/office/drawing/2014/main" xmlns="" id="{61FAA43A-CA56-4CB4-80D6-F5495ADDF2A2}"/>
              </a:ext>
            </a:extLst>
          </p:cNvPr>
          <p:cNvSpPr>
            <a:spLocks noGrp="1"/>
          </p:cNvSpPr>
          <p:nvPr>
            <p:ph idx="1"/>
          </p:nvPr>
        </p:nvSpPr>
        <p:spPr/>
        <p:txBody>
          <a:bodyPr>
            <a:normAutofit/>
          </a:bodyPr>
          <a:lstStyle/>
          <a:p>
            <a:pPr>
              <a:spcAft>
                <a:spcPts val="1800"/>
              </a:spcAft>
            </a:pPr>
            <a:r>
              <a:rPr lang="en-US" dirty="0"/>
              <a:t>“</a:t>
            </a:r>
            <a:r>
              <a:rPr lang="en-US" sz="3200" b="1" dirty="0">
                <a:solidFill>
                  <a:schemeClr val="tx2">
                    <a:lumMod val="75000"/>
                  </a:schemeClr>
                </a:solidFill>
              </a:rPr>
              <a:t>Faithless</a:t>
            </a:r>
            <a:r>
              <a:rPr lang="en-US" sz="3200" dirty="0"/>
              <a:t> is he that says farewell when the road darkens.” </a:t>
            </a:r>
            <a:r>
              <a:rPr lang="en-US" sz="2800" dirty="0"/>
              <a:t>(J. R. R. Tolkien) </a:t>
            </a:r>
            <a:endParaRPr lang="en-US" sz="3200" dirty="0"/>
          </a:p>
          <a:p>
            <a:pPr>
              <a:spcAft>
                <a:spcPts val="1800"/>
              </a:spcAft>
            </a:pPr>
            <a:r>
              <a:rPr lang="en-US" sz="3200" b="1" dirty="0"/>
              <a:t>Rev. 2:10 </a:t>
            </a:r>
            <a:r>
              <a:rPr lang="en-US" sz="3200" dirty="0"/>
              <a:t>– “Do not fear what you are about to suffer. Behold, the devil is about to cast some of you into prison, so that you will be tested, and you will have tribulation for ten days. </a:t>
            </a:r>
            <a:r>
              <a:rPr lang="en-US" sz="3200" b="1" dirty="0">
                <a:solidFill>
                  <a:schemeClr val="tx2">
                    <a:lumMod val="75000"/>
                  </a:schemeClr>
                </a:solidFill>
              </a:rPr>
              <a:t>Be faithful until death, and I will give you the crown of life</a:t>
            </a:r>
            <a:r>
              <a:rPr lang="en-US" sz="3200" dirty="0"/>
              <a:t>.” </a:t>
            </a:r>
          </a:p>
        </p:txBody>
      </p:sp>
    </p:spTree>
    <p:extLst>
      <p:ext uri="{BB962C8B-B14F-4D97-AF65-F5344CB8AC3E}">
        <p14:creationId xmlns:p14="http://schemas.microsoft.com/office/powerpoint/2010/main" val="11518923"/>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4553536"/>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B8B89E-F13A-4A57-8227-A21195FC3F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D1043B1-D671-4AF4-AAF1-80810C8978A0}"/>
              </a:ext>
            </a:extLst>
          </p:cNvPr>
          <p:cNvSpPr>
            <a:spLocks noGrp="1"/>
          </p:cNvSpPr>
          <p:nvPr>
            <p:ph idx="1"/>
          </p:nvPr>
        </p:nvSpPr>
        <p:spPr/>
        <p:txBody>
          <a:bodyPr/>
          <a:lstStyle/>
          <a:p>
            <a:r>
              <a:rPr lang="en-US" dirty="0"/>
              <a:t>If put to the pinch, an ounce of loyalty is worth a pound of cleverness.” (Elbert Hubbard)</a:t>
            </a:r>
          </a:p>
          <a:p>
            <a:endParaRPr lang="en-US" dirty="0"/>
          </a:p>
        </p:txBody>
      </p:sp>
    </p:spTree>
    <p:extLst>
      <p:ext uri="{BB962C8B-B14F-4D97-AF65-F5344CB8AC3E}">
        <p14:creationId xmlns:p14="http://schemas.microsoft.com/office/powerpoint/2010/main" val="236424304"/>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C2A318-9D69-4387-B2E3-DBBFCE914F4B}"/>
              </a:ext>
            </a:extLst>
          </p:cNvPr>
          <p:cNvSpPr>
            <a:spLocks noGrp="1"/>
          </p:cNvSpPr>
          <p:nvPr>
            <p:ph type="title"/>
          </p:nvPr>
        </p:nvSpPr>
        <p:spPr>
          <a:xfrm>
            <a:off x="457200" y="533399"/>
            <a:ext cx="8229600" cy="1393371"/>
          </a:xfrm>
        </p:spPr>
        <p:txBody>
          <a:bodyPr/>
          <a:lstStyle/>
          <a:p>
            <a:pPr algn="ctr"/>
            <a:r>
              <a:rPr lang="en-US" b="1" dirty="0"/>
              <a:t>The Presidential Oath of Office</a:t>
            </a:r>
          </a:p>
        </p:txBody>
      </p:sp>
      <p:sp>
        <p:nvSpPr>
          <p:cNvPr id="3" name="Content Placeholder 2">
            <a:extLst>
              <a:ext uri="{FF2B5EF4-FFF2-40B4-BE49-F238E27FC236}">
                <a16:creationId xmlns:a16="http://schemas.microsoft.com/office/drawing/2014/main" xmlns="" id="{93DD1887-7368-4DD6-8244-BFCBC339C57D}"/>
              </a:ext>
            </a:extLst>
          </p:cNvPr>
          <p:cNvSpPr>
            <a:spLocks noGrp="1"/>
          </p:cNvSpPr>
          <p:nvPr>
            <p:ph idx="1"/>
          </p:nvPr>
        </p:nvSpPr>
        <p:spPr>
          <a:xfrm>
            <a:off x="457200" y="1926771"/>
            <a:ext cx="8229600" cy="4876800"/>
          </a:xfrm>
        </p:spPr>
        <p:txBody>
          <a:bodyPr>
            <a:normAutofit/>
          </a:bodyPr>
          <a:lstStyle/>
          <a:p>
            <a:pPr marL="0" indent="0" algn="ctr">
              <a:buNone/>
            </a:pPr>
            <a:r>
              <a:rPr lang="en-US" sz="3600" dirty="0"/>
              <a:t>“I, Ronald Wilson Reagan, do solemnly swear that I will </a:t>
            </a:r>
            <a:r>
              <a:rPr lang="en-US" sz="3600" b="1" dirty="0">
                <a:solidFill>
                  <a:schemeClr val="tx2">
                    <a:lumMod val="75000"/>
                  </a:schemeClr>
                </a:solidFill>
              </a:rPr>
              <a:t>faithfully</a:t>
            </a:r>
            <a:r>
              <a:rPr lang="en-US" sz="3600" dirty="0"/>
              <a:t> execute the Office of President of the United States, and will to the best of my ability, preserve, protect and defend the Constitution of the United States.” </a:t>
            </a:r>
          </a:p>
        </p:txBody>
      </p:sp>
    </p:spTree>
    <p:extLst>
      <p:ext uri="{BB962C8B-B14F-4D97-AF65-F5344CB8AC3E}">
        <p14:creationId xmlns:p14="http://schemas.microsoft.com/office/powerpoint/2010/main" val="2608335985"/>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Galatians 5:22-24</a:t>
            </a:r>
          </a:p>
        </p:txBody>
      </p:sp>
      <p:sp>
        <p:nvSpPr>
          <p:cNvPr id="3" name="Content Placeholder 2"/>
          <p:cNvSpPr>
            <a:spLocks noGrp="1"/>
          </p:cNvSpPr>
          <p:nvPr>
            <p:ph idx="1"/>
          </p:nvPr>
        </p:nvSpPr>
        <p:spPr/>
        <p:txBody>
          <a:bodyPr>
            <a:normAutofit/>
          </a:bodyPr>
          <a:lstStyle/>
          <a:p>
            <a:r>
              <a:rPr lang="en-US" sz="3400" dirty="0"/>
              <a:t>“But the fruit of the Spirit is love, joy, peace, patience, kindness, goodness, </a:t>
            </a:r>
            <a:r>
              <a:rPr lang="en-US" sz="3400" b="1" dirty="0">
                <a:solidFill>
                  <a:schemeClr val="tx2">
                    <a:lumMod val="75000"/>
                  </a:schemeClr>
                </a:solidFill>
              </a:rPr>
              <a:t>faithfulness</a:t>
            </a:r>
            <a:r>
              <a:rPr lang="en-US" sz="3400" dirty="0"/>
              <a:t>, gentleness, self-control; against such things there is no law. Now those who belong to Christ Jesus have crucified the flesh with its passions and desires.” </a:t>
            </a:r>
          </a:p>
        </p:txBody>
      </p:sp>
    </p:spTree>
    <p:extLst>
      <p:ext uri="{BB962C8B-B14F-4D97-AF65-F5344CB8AC3E}">
        <p14:creationId xmlns:p14="http://schemas.microsoft.com/office/powerpoint/2010/main" val="1285975153"/>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3982DC-1707-403F-A6FA-3FF32B749420}"/>
              </a:ext>
            </a:extLst>
          </p:cNvPr>
          <p:cNvSpPr>
            <a:spLocks noGrp="1"/>
          </p:cNvSpPr>
          <p:nvPr>
            <p:ph type="title"/>
          </p:nvPr>
        </p:nvSpPr>
        <p:spPr>
          <a:xfrm>
            <a:off x="457200" y="533400"/>
            <a:ext cx="8229600" cy="990600"/>
          </a:xfrm>
        </p:spPr>
        <p:txBody>
          <a:bodyPr/>
          <a:lstStyle/>
          <a:p>
            <a:pPr algn="ctr"/>
            <a:r>
              <a:rPr lang="en-US" b="1" dirty="0"/>
              <a:t>Remember the Context of Gal. 5</a:t>
            </a:r>
          </a:p>
        </p:txBody>
      </p:sp>
      <p:sp>
        <p:nvSpPr>
          <p:cNvPr id="3" name="Content Placeholder 2">
            <a:extLst>
              <a:ext uri="{FF2B5EF4-FFF2-40B4-BE49-F238E27FC236}">
                <a16:creationId xmlns:a16="http://schemas.microsoft.com/office/drawing/2014/main" xmlns="" id="{B0FA8D12-A8CC-4DC8-9B85-387809613824}"/>
              </a:ext>
            </a:extLst>
          </p:cNvPr>
          <p:cNvSpPr>
            <a:spLocks noGrp="1"/>
          </p:cNvSpPr>
          <p:nvPr>
            <p:ph idx="1"/>
          </p:nvPr>
        </p:nvSpPr>
        <p:spPr/>
        <p:txBody>
          <a:bodyPr/>
          <a:lstStyle/>
          <a:p>
            <a:pPr>
              <a:spcAft>
                <a:spcPts val="600"/>
              </a:spcAft>
            </a:pPr>
            <a:r>
              <a:rPr lang="en-US" b="1" dirty="0"/>
              <a:t>Galatians 5:1 </a:t>
            </a:r>
            <a:r>
              <a:rPr lang="en-US" dirty="0"/>
              <a:t>– “For freedom did Christ set us free…”</a:t>
            </a:r>
          </a:p>
          <a:p>
            <a:pPr>
              <a:spcAft>
                <a:spcPts val="600"/>
              </a:spcAft>
            </a:pPr>
            <a:r>
              <a:rPr lang="en-US" b="1" dirty="0"/>
              <a:t>5:13</a:t>
            </a:r>
            <a:r>
              <a:rPr lang="en-US" dirty="0"/>
              <a:t> – “Use not your freedom as an occasion to the flesh…”</a:t>
            </a:r>
          </a:p>
          <a:p>
            <a:pPr>
              <a:spcAft>
                <a:spcPts val="600"/>
              </a:spcAft>
            </a:pPr>
            <a:r>
              <a:rPr lang="en-US" b="1" dirty="0"/>
              <a:t>5:16</a:t>
            </a:r>
            <a:r>
              <a:rPr lang="en-US" dirty="0"/>
              <a:t> – “Walk by the Spirit and ye shall not fulfill the lust of the flesh.”</a:t>
            </a:r>
          </a:p>
          <a:p>
            <a:pPr>
              <a:spcAft>
                <a:spcPts val="600"/>
              </a:spcAft>
            </a:pPr>
            <a:r>
              <a:rPr lang="en-US" b="1" dirty="0"/>
              <a:t>5:18</a:t>
            </a:r>
            <a:r>
              <a:rPr lang="en-US" dirty="0"/>
              <a:t> – “But if ye are led by the Spirit, ye are not under the law.”</a:t>
            </a:r>
          </a:p>
        </p:txBody>
      </p:sp>
    </p:spTree>
    <p:extLst>
      <p:ext uri="{BB962C8B-B14F-4D97-AF65-F5344CB8AC3E}">
        <p14:creationId xmlns:p14="http://schemas.microsoft.com/office/powerpoint/2010/main" val="2969668016"/>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6357BD-F03A-4E8D-9E1A-1E39DD7EFB02}"/>
              </a:ext>
            </a:extLst>
          </p:cNvPr>
          <p:cNvSpPr>
            <a:spLocks noGrp="1"/>
          </p:cNvSpPr>
          <p:nvPr>
            <p:ph type="title"/>
          </p:nvPr>
        </p:nvSpPr>
        <p:spPr/>
        <p:txBody>
          <a:bodyPr/>
          <a:lstStyle/>
          <a:p>
            <a:r>
              <a:rPr lang="en-US" b="1" dirty="0"/>
              <a:t>“Faithfulness” Defined</a:t>
            </a:r>
          </a:p>
        </p:txBody>
      </p:sp>
      <p:sp>
        <p:nvSpPr>
          <p:cNvPr id="3" name="Content Placeholder 2">
            <a:extLst>
              <a:ext uri="{FF2B5EF4-FFF2-40B4-BE49-F238E27FC236}">
                <a16:creationId xmlns:a16="http://schemas.microsoft.com/office/drawing/2014/main" xmlns="" id="{81330C43-065F-4908-8828-CC1408764640}"/>
              </a:ext>
            </a:extLst>
          </p:cNvPr>
          <p:cNvSpPr>
            <a:spLocks noGrp="1"/>
          </p:cNvSpPr>
          <p:nvPr>
            <p:ph idx="1"/>
          </p:nvPr>
        </p:nvSpPr>
        <p:spPr/>
        <p:txBody>
          <a:bodyPr>
            <a:normAutofit/>
          </a:bodyPr>
          <a:lstStyle/>
          <a:p>
            <a:r>
              <a:rPr lang="en-US" sz="3200" dirty="0"/>
              <a:t>Greek – </a:t>
            </a:r>
            <a:r>
              <a:rPr lang="en-US" sz="3200" b="1" dirty="0"/>
              <a:t>π</a:t>
            </a:r>
            <a:r>
              <a:rPr lang="en-US" sz="3200" b="1" dirty="0" err="1"/>
              <a:t>ίστις</a:t>
            </a:r>
            <a:r>
              <a:rPr lang="en-US" sz="3200" b="1" dirty="0"/>
              <a:t> </a:t>
            </a:r>
            <a:r>
              <a:rPr lang="en-US" sz="3200" dirty="0"/>
              <a:t>(faith and faithful) </a:t>
            </a:r>
          </a:p>
          <a:p>
            <a:pPr lvl="1"/>
            <a:r>
              <a:rPr lang="en-US" sz="3000" dirty="0"/>
              <a:t>KJV translates as “faith” about </a:t>
            </a:r>
            <a:r>
              <a:rPr lang="en-US" sz="3000" b="1" dirty="0"/>
              <a:t>250 times</a:t>
            </a:r>
            <a:r>
              <a:rPr lang="en-US" sz="3000" dirty="0"/>
              <a:t>.</a:t>
            </a:r>
          </a:p>
          <a:p>
            <a:pPr lvl="1"/>
            <a:r>
              <a:rPr lang="en-US" sz="3000" dirty="0"/>
              <a:t>“Faithful” – about </a:t>
            </a:r>
            <a:r>
              <a:rPr lang="en-US" sz="3000" b="1" dirty="0"/>
              <a:t>50 times</a:t>
            </a:r>
            <a:r>
              <a:rPr lang="en-US" sz="3000" dirty="0"/>
              <a:t>.</a:t>
            </a:r>
          </a:p>
          <a:p>
            <a:r>
              <a:rPr lang="en-US" sz="3200" b="1" dirty="0">
                <a:solidFill>
                  <a:schemeClr val="tx2">
                    <a:lumMod val="75000"/>
                  </a:schemeClr>
                </a:solidFill>
              </a:rPr>
              <a:t>Faithfulness</a:t>
            </a:r>
            <a:r>
              <a:rPr lang="en-US" sz="3200" dirty="0"/>
              <a:t>:  The character of one who can be relied on, fidelity, loyalty, trustworthiness. </a:t>
            </a:r>
          </a:p>
          <a:p>
            <a:pPr lvl="1"/>
            <a:r>
              <a:rPr lang="en-US" sz="3200" dirty="0"/>
              <a:t>“The strength of a family, like the strength of an army, is in its loyalty to each other.” </a:t>
            </a:r>
            <a:r>
              <a:rPr lang="en-US" dirty="0"/>
              <a:t>(Mario </a:t>
            </a:r>
            <a:r>
              <a:rPr lang="en-US" dirty="0" err="1"/>
              <a:t>Puzo</a:t>
            </a:r>
            <a:r>
              <a:rPr lang="en-US" dirty="0"/>
              <a:t>)</a:t>
            </a:r>
          </a:p>
          <a:p>
            <a:endParaRPr lang="en-US" dirty="0"/>
          </a:p>
        </p:txBody>
      </p:sp>
    </p:spTree>
    <p:extLst>
      <p:ext uri="{BB962C8B-B14F-4D97-AF65-F5344CB8AC3E}">
        <p14:creationId xmlns:p14="http://schemas.microsoft.com/office/powerpoint/2010/main" val="758053888"/>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F3326B-5B9F-4F17-B3F0-7E7CC1BBBD47}"/>
              </a:ext>
            </a:extLst>
          </p:cNvPr>
          <p:cNvSpPr>
            <a:spLocks noGrp="1"/>
          </p:cNvSpPr>
          <p:nvPr>
            <p:ph type="title"/>
          </p:nvPr>
        </p:nvSpPr>
        <p:spPr>
          <a:xfrm>
            <a:off x="457200" y="533400"/>
            <a:ext cx="8229600" cy="990600"/>
          </a:xfrm>
        </p:spPr>
        <p:txBody>
          <a:bodyPr/>
          <a:lstStyle/>
          <a:p>
            <a:r>
              <a:rPr lang="en-US" b="1" dirty="0"/>
              <a:t>The First Requirement of Servants!</a:t>
            </a:r>
          </a:p>
        </p:txBody>
      </p:sp>
      <p:sp>
        <p:nvSpPr>
          <p:cNvPr id="3" name="Content Placeholder 2">
            <a:extLst>
              <a:ext uri="{FF2B5EF4-FFF2-40B4-BE49-F238E27FC236}">
                <a16:creationId xmlns:a16="http://schemas.microsoft.com/office/drawing/2014/main" xmlns="" id="{E80AD416-8A15-412C-85A5-C5A60FD13721}"/>
              </a:ext>
            </a:extLst>
          </p:cNvPr>
          <p:cNvSpPr>
            <a:spLocks noGrp="1"/>
          </p:cNvSpPr>
          <p:nvPr>
            <p:ph idx="1"/>
          </p:nvPr>
        </p:nvSpPr>
        <p:spPr>
          <a:xfrm>
            <a:off x="457200" y="1524000"/>
            <a:ext cx="8229600" cy="5181600"/>
          </a:xfrm>
        </p:spPr>
        <p:txBody>
          <a:bodyPr>
            <a:normAutofit/>
          </a:bodyPr>
          <a:lstStyle/>
          <a:p>
            <a:r>
              <a:rPr lang="en-US" b="1" dirty="0"/>
              <a:t>1 Cor. 4:1-2 </a:t>
            </a:r>
            <a:r>
              <a:rPr lang="en-US" dirty="0"/>
              <a:t>– “Let a man regard us in this manner, as servants of Christ and stewards of the mysteries of God. </a:t>
            </a:r>
            <a:r>
              <a:rPr lang="en-US" sz="2400" dirty="0"/>
              <a:t>2</a:t>
            </a:r>
            <a:r>
              <a:rPr lang="en-US" dirty="0"/>
              <a:t> In this case, moreover, it is required of stewards that one be found trustworthy.” (“faithful,” ASV, NKJV, ESV)</a:t>
            </a:r>
          </a:p>
          <a:p>
            <a:r>
              <a:rPr lang="en-US" b="1" dirty="0"/>
              <a:t>Matthew 25:21 </a:t>
            </a:r>
            <a:r>
              <a:rPr lang="en-US" dirty="0"/>
              <a:t>– “</a:t>
            </a:r>
            <a:r>
              <a:rPr lang="en-US" sz="3200" dirty="0"/>
              <a:t>His master said to him, Well done, good and faithful slave. You were faithful with a few things, I will put you in charge of many things; enter into the joy of your master.”</a:t>
            </a:r>
            <a:endParaRPr lang="en-US" dirty="0"/>
          </a:p>
        </p:txBody>
      </p:sp>
    </p:spTree>
    <p:extLst>
      <p:ext uri="{BB962C8B-B14F-4D97-AF65-F5344CB8AC3E}">
        <p14:creationId xmlns:p14="http://schemas.microsoft.com/office/powerpoint/2010/main" val="3113429117"/>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1E9781-C825-42CE-AD05-C6A447112BFC}"/>
              </a:ext>
            </a:extLst>
          </p:cNvPr>
          <p:cNvSpPr>
            <a:spLocks noGrp="1"/>
          </p:cNvSpPr>
          <p:nvPr>
            <p:ph type="title"/>
          </p:nvPr>
        </p:nvSpPr>
        <p:spPr>
          <a:xfrm>
            <a:off x="457200" y="457200"/>
            <a:ext cx="8229600" cy="1600200"/>
          </a:xfrm>
        </p:spPr>
        <p:txBody>
          <a:bodyPr>
            <a:normAutofit/>
          </a:bodyPr>
          <a:lstStyle/>
          <a:p>
            <a:r>
              <a:rPr lang="en-US" b="1" dirty="0"/>
              <a:t>1. Faithfulness Begins With   Complete Trust in God</a:t>
            </a:r>
          </a:p>
        </p:txBody>
      </p:sp>
      <p:sp>
        <p:nvSpPr>
          <p:cNvPr id="3" name="Content Placeholder 2">
            <a:extLst>
              <a:ext uri="{FF2B5EF4-FFF2-40B4-BE49-F238E27FC236}">
                <a16:creationId xmlns:a16="http://schemas.microsoft.com/office/drawing/2014/main" xmlns="" id="{D1BD66A0-294A-4BAA-AE1F-0C0DFADDB154}"/>
              </a:ext>
            </a:extLst>
          </p:cNvPr>
          <p:cNvSpPr>
            <a:spLocks noGrp="1"/>
          </p:cNvSpPr>
          <p:nvPr>
            <p:ph idx="1"/>
          </p:nvPr>
        </p:nvSpPr>
        <p:spPr>
          <a:xfrm>
            <a:off x="457200" y="2057400"/>
            <a:ext cx="8229600" cy="4572000"/>
          </a:xfrm>
        </p:spPr>
        <p:txBody>
          <a:bodyPr>
            <a:normAutofit/>
          </a:bodyPr>
          <a:lstStyle/>
          <a:p>
            <a:r>
              <a:rPr lang="en-US" b="1" dirty="0">
                <a:solidFill>
                  <a:schemeClr val="tx2">
                    <a:lumMod val="75000"/>
                  </a:schemeClr>
                </a:solidFill>
              </a:rPr>
              <a:t>Hebrews 11 </a:t>
            </a:r>
            <a:r>
              <a:rPr lang="en-US" dirty="0"/>
              <a:t>– The Hall of Fame of the Faithful</a:t>
            </a:r>
          </a:p>
          <a:p>
            <a:pPr lvl="1"/>
            <a:r>
              <a:rPr lang="en-US" sz="2900" b="1" dirty="0">
                <a:solidFill>
                  <a:schemeClr val="tx2">
                    <a:lumMod val="75000"/>
                  </a:schemeClr>
                </a:solidFill>
              </a:rPr>
              <a:t>Heb. 11:6 </a:t>
            </a:r>
            <a:r>
              <a:rPr lang="en-US" sz="2900" dirty="0"/>
              <a:t>– “And without faith it is impossible to be well-pleasing unto him; for he that cometh to God must believe that he is, and that he is a rewarder of them that seek after him.” </a:t>
            </a:r>
          </a:p>
          <a:p>
            <a:r>
              <a:rPr lang="en-US" b="1" dirty="0">
                <a:solidFill>
                  <a:schemeClr val="tx2">
                    <a:lumMod val="75000"/>
                  </a:schemeClr>
                </a:solidFill>
              </a:rPr>
              <a:t>Abel </a:t>
            </a:r>
            <a:r>
              <a:rPr lang="en-US" dirty="0"/>
              <a:t>– Faithful in Worship</a:t>
            </a:r>
          </a:p>
          <a:p>
            <a:pPr lvl="1"/>
            <a:r>
              <a:rPr lang="en-US" dirty="0"/>
              <a:t>Rom. 10:17 – “So faith comes from hearing, and hearing by the word of Christ.”</a:t>
            </a:r>
          </a:p>
        </p:txBody>
      </p:sp>
    </p:spTree>
    <p:extLst>
      <p:ext uri="{BB962C8B-B14F-4D97-AF65-F5344CB8AC3E}">
        <p14:creationId xmlns:p14="http://schemas.microsoft.com/office/powerpoint/2010/main" val="2637367277"/>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F8DB321-74B7-42A1-83EB-4045006337B4}"/>
              </a:ext>
            </a:extLst>
          </p:cNvPr>
          <p:cNvSpPr>
            <a:spLocks noGrp="1"/>
          </p:cNvSpPr>
          <p:nvPr>
            <p:ph idx="1"/>
          </p:nvPr>
        </p:nvSpPr>
        <p:spPr>
          <a:xfrm>
            <a:off x="457200" y="914400"/>
            <a:ext cx="8229600" cy="5562600"/>
          </a:xfrm>
        </p:spPr>
        <p:txBody>
          <a:bodyPr>
            <a:normAutofit/>
          </a:bodyPr>
          <a:lstStyle/>
          <a:p>
            <a:r>
              <a:rPr lang="en-US" b="1" dirty="0">
                <a:solidFill>
                  <a:schemeClr val="tx2">
                    <a:lumMod val="75000"/>
                  </a:schemeClr>
                </a:solidFill>
              </a:rPr>
              <a:t>Noah</a:t>
            </a:r>
            <a:r>
              <a:rPr lang="en-US" dirty="0"/>
              <a:t> – Faithful even though he had never seen rain.</a:t>
            </a:r>
          </a:p>
          <a:p>
            <a:r>
              <a:rPr lang="en-US" b="1" dirty="0">
                <a:solidFill>
                  <a:schemeClr val="tx2">
                    <a:lumMod val="75000"/>
                  </a:schemeClr>
                </a:solidFill>
              </a:rPr>
              <a:t>Abraham &amp; Sarah </a:t>
            </a:r>
            <a:r>
              <a:rPr lang="en-US" dirty="0"/>
              <a:t>– Faithful while they “believed against hope” (Rom. 4:18).</a:t>
            </a:r>
          </a:p>
          <a:p>
            <a:pPr lvl="1"/>
            <a:r>
              <a:rPr lang="en-US" dirty="0"/>
              <a:t>“In hope against hope he believed, so that he might become a father of many nations.”</a:t>
            </a:r>
          </a:p>
          <a:p>
            <a:r>
              <a:rPr lang="en-US" b="1" dirty="0">
                <a:solidFill>
                  <a:schemeClr val="tx2">
                    <a:lumMod val="75000"/>
                  </a:schemeClr>
                </a:solidFill>
              </a:rPr>
              <a:t>The Patriarchs </a:t>
            </a:r>
            <a:r>
              <a:rPr lang="en-US" dirty="0"/>
              <a:t>– Faithful even though they never received the promises. </a:t>
            </a:r>
          </a:p>
          <a:p>
            <a:r>
              <a:rPr lang="en-US" b="1" dirty="0">
                <a:solidFill>
                  <a:schemeClr val="tx2">
                    <a:lumMod val="75000"/>
                  </a:schemeClr>
                </a:solidFill>
              </a:rPr>
              <a:t>Moses, Rahab, Gideon, Barak, Samson, Jephthah, David, Samuel and the prophets </a:t>
            </a:r>
            <a:r>
              <a:rPr lang="en-US" dirty="0"/>
              <a:t>(vs. 23-32)</a:t>
            </a:r>
          </a:p>
          <a:p>
            <a:endParaRPr lang="en-US" dirty="0"/>
          </a:p>
        </p:txBody>
      </p:sp>
    </p:spTree>
    <p:extLst>
      <p:ext uri="{BB962C8B-B14F-4D97-AF65-F5344CB8AC3E}">
        <p14:creationId xmlns:p14="http://schemas.microsoft.com/office/powerpoint/2010/main" val="338224869"/>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5DB27E-14D9-4B47-8BA1-AD73AE5DC6DF}"/>
              </a:ext>
            </a:extLst>
          </p:cNvPr>
          <p:cNvSpPr>
            <a:spLocks noGrp="1"/>
          </p:cNvSpPr>
          <p:nvPr>
            <p:ph type="title"/>
          </p:nvPr>
        </p:nvSpPr>
        <p:spPr/>
        <p:txBody>
          <a:bodyPr/>
          <a:lstStyle/>
          <a:p>
            <a:r>
              <a:rPr lang="en-US" b="1" dirty="0"/>
              <a:t>How Were They Successful?</a:t>
            </a:r>
          </a:p>
        </p:txBody>
      </p:sp>
      <p:sp>
        <p:nvSpPr>
          <p:cNvPr id="3" name="Content Placeholder 2">
            <a:extLst>
              <a:ext uri="{FF2B5EF4-FFF2-40B4-BE49-F238E27FC236}">
                <a16:creationId xmlns:a16="http://schemas.microsoft.com/office/drawing/2014/main" xmlns="" id="{FC8800AA-5480-4DB7-9873-670A3F1A5990}"/>
              </a:ext>
            </a:extLst>
          </p:cNvPr>
          <p:cNvSpPr>
            <a:spLocks noGrp="1"/>
          </p:cNvSpPr>
          <p:nvPr>
            <p:ph idx="1"/>
          </p:nvPr>
        </p:nvSpPr>
        <p:spPr/>
        <p:txBody>
          <a:bodyPr>
            <a:normAutofit/>
          </a:bodyPr>
          <a:lstStyle/>
          <a:p>
            <a:pPr marL="742950" indent="-742950">
              <a:spcAft>
                <a:spcPts val="1200"/>
              </a:spcAft>
              <a:buFont typeface="+mj-lt"/>
              <a:buAutoNum type="arabicPeriod"/>
            </a:pPr>
            <a:r>
              <a:rPr lang="en-US" sz="3600" b="1" dirty="0">
                <a:solidFill>
                  <a:schemeClr val="tx2">
                    <a:lumMod val="75000"/>
                  </a:schemeClr>
                </a:solidFill>
              </a:rPr>
              <a:t>Faith </a:t>
            </a:r>
            <a:r>
              <a:rPr lang="en-US" sz="3600" dirty="0"/>
              <a:t>(complete, total, unwavering trust in God).</a:t>
            </a:r>
          </a:p>
          <a:p>
            <a:pPr marL="742950" indent="-742950">
              <a:spcAft>
                <a:spcPts val="1200"/>
              </a:spcAft>
              <a:buFont typeface="+mj-lt"/>
              <a:buAutoNum type="arabicPeriod"/>
            </a:pPr>
            <a:r>
              <a:rPr lang="en-US" sz="3600" dirty="0"/>
              <a:t>They saw themselves as </a:t>
            </a:r>
            <a:r>
              <a:rPr lang="en-US" sz="3600" b="1" dirty="0">
                <a:solidFill>
                  <a:schemeClr val="tx2">
                    <a:lumMod val="75000"/>
                  </a:schemeClr>
                </a:solidFill>
              </a:rPr>
              <a:t>strangers</a:t>
            </a:r>
            <a:r>
              <a:rPr lang="en-US" sz="3600" dirty="0"/>
              <a:t> and </a:t>
            </a:r>
            <a:r>
              <a:rPr lang="en-US" sz="3600" b="1" dirty="0">
                <a:solidFill>
                  <a:schemeClr val="tx2">
                    <a:lumMod val="75000"/>
                  </a:schemeClr>
                </a:solidFill>
              </a:rPr>
              <a:t>pilgrims</a:t>
            </a:r>
            <a:r>
              <a:rPr lang="en-US" sz="3600" dirty="0"/>
              <a:t> (11:13)</a:t>
            </a:r>
          </a:p>
          <a:p>
            <a:pPr marL="742950" indent="-742950">
              <a:spcAft>
                <a:spcPts val="1200"/>
              </a:spcAft>
              <a:buFont typeface="+mj-lt"/>
              <a:buAutoNum type="arabicPeriod"/>
            </a:pPr>
            <a:r>
              <a:rPr lang="en-US" sz="3600" dirty="0"/>
              <a:t>They </a:t>
            </a:r>
            <a:r>
              <a:rPr lang="en-US" sz="3600" b="1" dirty="0">
                <a:solidFill>
                  <a:schemeClr val="tx2">
                    <a:lumMod val="75000"/>
                  </a:schemeClr>
                </a:solidFill>
              </a:rPr>
              <a:t>never</a:t>
            </a:r>
            <a:r>
              <a:rPr lang="en-US" sz="3600" dirty="0"/>
              <a:t> took their </a:t>
            </a:r>
            <a:r>
              <a:rPr lang="en-US" sz="3600" b="1" dirty="0">
                <a:solidFill>
                  <a:schemeClr val="tx2">
                    <a:lumMod val="75000"/>
                  </a:schemeClr>
                </a:solidFill>
              </a:rPr>
              <a:t>eye</a:t>
            </a:r>
            <a:r>
              <a:rPr lang="en-US" sz="3600" dirty="0"/>
              <a:t> off the </a:t>
            </a:r>
            <a:r>
              <a:rPr lang="en-US" sz="3600" b="1" dirty="0">
                <a:solidFill>
                  <a:schemeClr val="tx2">
                    <a:lumMod val="75000"/>
                  </a:schemeClr>
                </a:solidFill>
              </a:rPr>
              <a:t>goal</a:t>
            </a:r>
            <a:r>
              <a:rPr lang="en-US" sz="3600" dirty="0"/>
              <a:t> (11:14-16).</a:t>
            </a:r>
          </a:p>
        </p:txBody>
      </p:sp>
    </p:spTree>
    <p:extLst>
      <p:ext uri="{BB962C8B-B14F-4D97-AF65-F5344CB8AC3E}">
        <p14:creationId xmlns:p14="http://schemas.microsoft.com/office/powerpoint/2010/main" val="731275539"/>
      </p:ext>
    </p:extLst>
  </p:cSld>
  <p:clrMapOvr>
    <a:masterClrMapping/>
  </p:clrMapOvr>
  <p:transition spd="slow">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2">
      <a:dk1>
        <a:sysClr val="windowText" lastClr="000000"/>
      </a:dk1>
      <a:lt1>
        <a:sysClr val="window" lastClr="FFFFFF"/>
      </a:lt1>
      <a:dk2>
        <a:srgbClr val="3333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1563</TotalTime>
  <Words>1045</Words>
  <Application>Microsoft Office PowerPoint</Application>
  <PresentationFormat>On-screen Show (4:3)</PresentationFormat>
  <Paragraphs>61</Paragraphs>
  <Slides>16</Slides>
  <Notes>2</Notes>
  <HiddenSlides>1</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Faithfulness</vt:lpstr>
      <vt:lpstr>The Presidential Oath of Office</vt:lpstr>
      <vt:lpstr>Galatians 5:22-24</vt:lpstr>
      <vt:lpstr>Remember the Context of Gal. 5</vt:lpstr>
      <vt:lpstr>“Faithfulness” Defined</vt:lpstr>
      <vt:lpstr>The First Requirement of Servants!</vt:lpstr>
      <vt:lpstr>1. Faithfulness Begins With   Complete Trust in God</vt:lpstr>
      <vt:lpstr>PowerPoint Presentation</vt:lpstr>
      <vt:lpstr>How Were They Successful?</vt:lpstr>
      <vt:lpstr>2.  Faithfulness Requires Loyalty</vt:lpstr>
      <vt:lpstr>PowerPoint Presentation</vt:lpstr>
      <vt:lpstr>3. Faithfulness Requires Steadfastness</vt:lpstr>
      <vt:lpstr>PowerPoint Presentation</vt:lpstr>
      <vt:lpstr>Let’s Be Faithful To The End!</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Magic of kindness</dc:title>
  <dc:creator>Windows User</dc:creator>
  <cp:lastModifiedBy>Windows User</cp:lastModifiedBy>
  <cp:revision>59</cp:revision>
  <cp:lastPrinted>2019-09-17T21:10:12Z</cp:lastPrinted>
  <dcterms:created xsi:type="dcterms:W3CDTF">2019-08-16T23:23:22Z</dcterms:created>
  <dcterms:modified xsi:type="dcterms:W3CDTF">2019-09-17T21:11:24Z</dcterms:modified>
</cp:coreProperties>
</file>